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1" r:id="rId3"/>
    <p:sldId id="310" r:id="rId4"/>
    <p:sldId id="312" r:id="rId5"/>
    <p:sldId id="313" r:id="rId6"/>
    <p:sldId id="318" r:id="rId7"/>
    <p:sldId id="319" r:id="rId8"/>
    <p:sldId id="314" r:id="rId9"/>
    <p:sldId id="315" r:id="rId10"/>
    <p:sldId id="317" r:id="rId11"/>
    <p:sldId id="316" r:id="rId12"/>
    <p:sldId id="321" r:id="rId13"/>
    <p:sldId id="302" r:id="rId14"/>
    <p:sldId id="307" r:id="rId15"/>
    <p:sldId id="305" r:id="rId16"/>
    <p:sldId id="320" r:id="rId17"/>
    <p:sldId id="303" r:id="rId18"/>
    <p:sldId id="32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6447" autoAdjust="0"/>
  </p:normalViewPr>
  <p:slideViewPr>
    <p:cSldViewPr>
      <p:cViewPr>
        <p:scale>
          <a:sx n="66" d="100"/>
          <a:sy n="66" d="100"/>
        </p:scale>
        <p:origin x="-8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88D11-DD1F-EA43-9180-1064222A9538}" type="doc">
      <dgm:prSet loTypeId="urn:microsoft.com/office/officeart/2005/8/layout/cycle3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358876CE-DF8D-CA4B-A3F1-BA7FF7273CB0}">
      <dgm:prSet phldrT="[Testo]" custT="1"/>
      <dgm:spPr/>
      <dgm:t>
        <a:bodyPr/>
        <a:lstStyle/>
        <a:p>
          <a:r>
            <a:rPr lang="it-IT" sz="1600" b="1" smtClean="0"/>
            <a:t>Residenti</a:t>
          </a:r>
          <a:endParaRPr lang="it-IT" sz="1600" b="1" dirty="0"/>
        </a:p>
      </dgm:t>
    </dgm:pt>
    <dgm:pt modelId="{1504B603-B0E9-4847-A67C-2AAA4E267C79}" type="parTrans" cxnId="{68AA88F7-7C57-514D-8031-20CE2214E4C7}">
      <dgm:prSet/>
      <dgm:spPr/>
      <dgm:t>
        <a:bodyPr/>
        <a:lstStyle/>
        <a:p>
          <a:endParaRPr lang="it-IT"/>
        </a:p>
      </dgm:t>
    </dgm:pt>
    <dgm:pt modelId="{9B035DAF-80D9-C346-A3E9-4A2CCE6A60A0}" type="sibTrans" cxnId="{68AA88F7-7C57-514D-8031-20CE2214E4C7}">
      <dgm:prSet/>
      <dgm:spPr/>
      <dgm:t>
        <a:bodyPr/>
        <a:lstStyle/>
        <a:p>
          <a:endParaRPr lang="it-IT"/>
        </a:p>
      </dgm:t>
    </dgm:pt>
    <dgm:pt modelId="{714101C4-9D8E-F94E-897E-A910415B3F76}">
      <dgm:prSet phldrT="[Testo]" custT="1"/>
      <dgm:spPr/>
      <dgm:t>
        <a:bodyPr/>
        <a:lstStyle/>
        <a:p>
          <a:r>
            <a:rPr lang="it-IT" sz="1600" b="1" dirty="0" smtClean="0"/>
            <a:t>Imprese (es. IGD, AZIMUT, ecc.)</a:t>
          </a:r>
          <a:endParaRPr lang="it-IT" sz="1600" b="1" dirty="0"/>
        </a:p>
      </dgm:t>
    </dgm:pt>
    <dgm:pt modelId="{488EE1C3-AC13-4648-988E-6C75F9BD276B}" type="parTrans" cxnId="{A5908CC0-7469-5140-9D2D-0B4528A1E15D}">
      <dgm:prSet/>
      <dgm:spPr/>
      <dgm:t>
        <a:bodyPr/>
        <a:lstStyle/>
        <a:p>
          <a:endParaRPr lang="it-IT"/>
        </a:p>
      </dgm:t>
    </dgm:pt>
    <dgm:pt modelId="{19B40F96-F27C-CD4A-9FC0-C834AAE16CB6}" type="sibTrans" cxnId="{A5908CC0-7469-5140-9D2D-0B4528A1E15D}">
      <dgm:prSet/>
      <dgm:spPr/>
      <dgm:t>
        <a:bodyPr/>
        <a:lstStyle/>
        <a:p>
          <a:endParaRPr lang="it-IT"/>
        </a:p>
      </dgm:t>
    </dgm:pt>
    <dgm:pt modelId="{6B364661-D668-0B42-AE86-DCBD59EB916F}">
      <dgm:prSet phldrT="[Testo]" custT="1"/>
      <dgm:spPr/>
      <dgm:t>
        <a:bodyPr/>
        <a:lstStyle/>
        <a:p>
          <a:r>
            <a:rPr lang="it-IT" sz="1600" b="1" dirty="0" smtClean="0"/>
            <a:t>Associazioni e circoli</a:t>
          </a:r>
          <a:endParaRPr lang="it-IT" sz="1600" b="1" dirty="0"/>
        </a:p>
      </dgm:t>
    </dgm:pt>
    <dgm:pt modelId="{E7123180-495D-9443-B3A9-53F31BC096AB}" type="parTrans" cxnId="{E1C2606B-5DD2-B242-8D8B-FBFCACBD8DD5}">
      <dgm:prSet/>
      <dgm:spPr/>
      <dgm:t>
        <a:bodyPr/>
        <a:lstStyle/>
        <a:p>
          <a:endParaRPr lang="it-IT"/>
        </a:p>
      </dgm:t>
    </dgm:pt>
    <dgm:pt modelId="{6C75D205-2CEE-6247-8807-DAD6AF682938}" type="sibTrans" cxnId="{E1C2606B-5DD2-B242-8D8B-FBFCACBD8DD5}">
      <dgm:prSet/>
      <dgm:spPr/>
      <dgm:t>
        <a:bodyPr/>
        <a:lstStyle/>
        <a:p>
          <a:endParaRPr lang="it-IT"/>
        </a:p>
      </dgm:t>
    </dgm:pt>
    <dgm:pt modelId="{01471793-DA40-7843-90C2-3B801B77498C}">
      <dgm:prSet phldrT="[Testo]" custT="1"/>
      <dgm:spPr/>
      <dgm:t>
        <a:bodyPr/>
        <a:lstStyle/>
        <a:p>
          <a:r>
            <a:rPr lang="it-IT" sz="1600" b="1" smtClean="0"/>
            <a:t>Scuole del territorio</a:t>
          </a:r>
          <a:endParaRPr lang="it-IT" sz="1600" b="1" dirty="0"/>
        </a:p>
      </dgm:t>
    </dgm:pt>
    <dgm:pt modelId="{F531F998-8B4B-0E4F-8F8A-2301E86E16D8}" type="parTrans" cxnId="{72D80CA9-587F-B642-9C00-D56E661DBEF9}">
      <dgm:prSet/>
      <dgm:spPr/>
      <dgm:t>
        <a:bodyPr/>
        <a:lstStyle/>
        <a:p>
          <a:endParaRPr lang="it-IT"/>
        </a:p>
      </dgm:t>
    </dgm:pt>
    <dgm:pt modelId="{087D649A-03BA-A44B-A143-826BEB335652}" type="sibTrans" cxnId="{72D80CA9-587F-B642-9C00-D56E661DBEF9}">
      <dgm:prSet/>
      <dgm:spPr/>
      <dgm:t>
        <a:bodyPr/>
        <a:lstStyle/>
        <a:p>
          <a:endParaRPr lang="it-IT"/>
        </a:p>
      </dgm:t>
    </dgm:pt>
    <dgm:pt modelId="{CA021773-BA6F-DC41-8DA8-91672D677376}">
      <dgm:prSet phldrT="[Testo]" custT="1"/>
      <dgm:spPr/>
      <dgm:t>
        <a:bodyPr/>
        <a:lstStyle/>
        <a:p>
          <a:r>
            <a:rPr lang="it-IT" sz="1600" b="1" smtClean="0"/>
            <a:t>Autorità Portuale</a:t>
          </a:r>
          <a:endParaRPr lang="it-IT" sz="1600" b="1" dirty="0"/>
        </a:p>
      </dgm:t>
    </dgm:pt>
    <dgm:pt modelId="{3AFFA650-DE2D-614B-A4D5-245FB3161331}" type="parTrans" cxnId="{B311AE62-EE72-0D4B-8B41-0CDD1C55C943}">
      <dgm:prSet/>
      <dgm:spPr/>
      <dgm:t>
        <a:bodyPr/>
        <a:lstStyle/>
        <a:p>
          <a:endParaRPr lang="it-IT"/>
        </a:p>
      </dgm:t>
    </dgm:pt>
    <dgm:pt modelId="{08B2F58E-F590-D34F-B1B4-884D9EA83574}" type="sibTrans" cxnId="{B311AE62-EE72-0D4B-8B41-0CDD1C55C943}">
      <dgm:prSet/>
      <dgm:spPr/>
      <dgm:t>
        <a:bodyPr/>
        <a:lstStyle/>
        <a:p>
          <a:endParaRPr lang="it-IT"/>
        </a:p>
      </dgm:t>
    </dgm:pt>
    <dgm:pt modelId="{7791EA45-2148-3F40-A47E-00B514AD7971}">
      <dgm:prSet phldrT="[Testo]" custT="1"/>
      <dgm:spPr/>
      <dgm:t>
        <a:bodyPr/>
        <a:lstStyle/>
        <a:p>
          <a:r>
            <a:rPr lang="it-IT" sz="1600" b="1" smtClean="0"/>
            <a:t>ASL</a:t>
          </a:r>
          <a:endParaRPr lang="it-IT" sz="1600" b="1" dirty="0"/>
        </a:p>
      </dgm:t>
    </dgm:pt>
    <dgm:pt modelId="{A8F03265-5958-8E43-8760-55851B5FBD0F}" type="parTrans" cxnId="{1B2EA4EA-CDB4-DA45-8891-D666A7110B80}">
      <dgm:prSet/>
      <dgm:spPr/>
      <dgm:t>
        <a:bodyPr/>
        <a:lstStyle/>
        <a:p>
          <a:endParaRPr lang="it-IT"/>
        </a:p>
      </dgm:t>
    </dgm:pt>
    <dgm:pt modelId="{37BB1156-4211-D34A-BBB7-E694010A7FB8}" type="sibTrans" cxnId="{1B2EA4EA-CDB4-DA45-8891-D666A7110B80}">
      <dgm:prSet/>
      <dgm:spPr/>
      <dgm:t>
        <a:bodyPr/>
        <a:lstStyle/>
        <a:p>
          <a:endParaRPr lang="it-IT"/>
        </a:p>
      </dgm:t>
    </dgm:pt>
    <dgm:pt modelId="{0132EDCB-DAEE-4F40-AA79-7EC4DA456600}">
      <dgm:prSet phldrT="[Testo]" custT="1"/>
      <dgm:spPr/>
      <dgm:t>
        <a:bodyPr/>
        <a:lstStyle/>
        <a:p>
          <a:r>
            <a:rPr lang="it-IT" sz="1600" b="1" smtClean="0"/>
            <a:t>Enti di ricerca</a:t>
          </a:r>
          <a:endParaRPr lang="it-IT" sz="1600" b="1" dirty="0"/>
        </a:p>
      </dgm:t>
    </dgm:pt>
    <dgm:pt modelId="{BD1711C6-F0B9-C94C-B705-D3702EA0CB08}" type="parTrans" cxnId="{337A6A6E-D00A-BB47-A74B-8E06DE1D5035}">
      <dgm:prSet/>
      <dgm:spPr/>
      <dgm:t>
        <a:bodyPr/>
        <a:lstStyle/>
        <a:p>
          <a:endParaRPr lang="it-IT"/>
        </a:p>
      </dgm:t>
    </dgm:pt>
    <dgm:pt modelId="{04841B0C-79C0-F549-99F4-0E00B8956A97}" type="sibTrans" cxnId="{337A6A6E-D00A-BB47-A74B-8E06DE1D5035}">
      <dgm:prSet/>
      <dgm:spPr/>
      <dgm:t>
        <a:bodyPr/>
        <a:lstStyle/>
        <a:p>
          <a:endParaRPr lang="it-IT"/>
        </a:p>
      </dgm:t>
    </dgm:pt>
    <dgm:pt modelId="{951990D4-0160-3E41-B92A-ADFCDC588F93}">
      <dgm:prSet phldrT="[Testo]" custT="1"/>
      <dgm:spPr/>
      <dgm:t>
        <a:bodyPr/>
        <a:lstStyle/>
        <a:p>
          <a:r>
            <a:rPr lang="it-IT" sz="1600" b="1" dirty="0" smtClean="0"/>
            <a:t>Provincia e Regione</a:t>
          </a:r>
          <a:endParaRPr lang="it-IT" sz="1600" b="1" dirty="0"/>
        </a:p>
      </dgm:t>
    </dgm:pt>
    <dgm:pt modelId="{6A711D87-2DEE-BA4F-A4A7-CC641B42E9C3}" type="parTrans" cxnId="{4A67F280-C372-C148-9BF4-000A36253932}">
      <dgm:prSet/>
      <dgm:spPr/>
      <dgm:t>
        <a:bodyPr/>
        <a:lstStyle/>
        <a:p>
          <a:endParaRPr lang="it-IT"/>
        </a:p>
      </dgm:t>
    </dgm:pt>
    <dgm:pt modelId="{7A4D8704-78B4-9846-B4B4-84B31C62D783}" type="sibTrans" cxnId="{4A67F280-C372-C148-9BF4-000A36253932}">
      <dgm:prSet/>
      <dgm:spPr/>
      <dgm:t>
        <a:bodyPr/>
        <a:lstStyle/>
        <a:p>
          <a:endParaRPr lang="it-IT"/>
        </a:p>
      </dgm:t>
    </dgm:pt>
    <dgm:pt modelId="{8AD36240-B037-5D4B-9AF4-C7615FD17D15}">
      <dgm:prSet phldrT="[Testo]" custT="1"/>
      <dgm:spPr/>
      <dgm:t>
        <a:bodyPr/>
        <a:lstStyle/>
        <a:p>
          <a:r>
            <a:rPr lang="it-IT" sz="1600" b="1" smtClean="0"/>
            <a:t>Camera di commercio</a:t>
          </a:r>
          <a:endParaRPr lang="it-IT" sz="1600" b="1" dirty="0"/>
        </a:p>
      </dgm:t>
    </dgm:pt>
    <dgm:pt modelId="{E88D4720-8D15-8948-A0E4-0B0E6EE26A53}" type="parTrans" cxnId="{4A10A08A-9D11-F745-A5F6-7FD46446183C}">
      <dgm:prSet/>
      <dgm:spPr/>
      <dgm:t>
        <a:bodyPr/>
        <a:lstStyle/>
        <a:p>
          <a:endParaRPr lang="it-IT"/>
        </a:p>
      </dgm:t>
    </dgm:pt>
    <dgm:pt modelId="{E1ED04E1-DB61-6F49-B26E-9FF951572C9A}" type="sibTrans" cxnId="{4A10A08A-9D11-F745-A5F6-7FD46446183C}">
      <dgm:prSet/>
      <dgm:spPr/>
      <dgm:t>
        <a:bodyPr/>
        <a:lstStyle/>
        <a:p>
          <a:endParaRPr lang="it-IT"/>
        </a:p>
      </dgm:t>
    </dgm:pt>
    <dgm:pt modelId="{4940E7C0-CB49-8443-AEE1-8C020C3ED2F0}">
      <dgm:prSet phldrT="[Testo]" custT="1"/>
      <dgm:spPr/>
      <dgm:t>
        <a:bodyPr/>
        <a:lstStyle/>
        <a:p>
          <a:r>
            <a:rPr lang="it-IT" sz="1600" b="1" smtClean="0"/>
            <a:t>CTT</a:t>
          </a:r>
          <a:endParaRPr lang="it-IT" sz="1600" b="1" dirty="0"/>
        </a:p>
      </dgm:t>
    </dgm:pt>
    <dgm:pt modelId="{222C7594-BC5A-C34A-9CB8-27185732C03B}" type="parTrans" cxnId="{A1F26251-1CD2-2745-AA09-1A11A35C0FA9}">
      <dgm:prSet/>
      <dgm:spPr/>
      <dgm:t>
        <a:bodyPr/>
        <a:lstStyle/>
        <a:p>
          <a:endParaRPr lang="it-IT"/>
        </a:p>
      </dgm:t>
    </dgm:pt>
    <dgm:pt modelId="{15698A86-4948-8546-A8AA-16CA59B99637}" type="sibTrans" cxnId="{A1F26251-1CD2-2745-AA09-1A11A35C0FA9}">
      <dgm:prSet/>
      <dgm:spPr/>
      <dgm:t>
        <a:bodyPr/>
        <a:lstStyle/>
        <a:p>
          <a:endParaRPr lang="it-IT"/>
        </a:p>
      </dgm:t>
    </dgm:pt>
    <dgm:pt modelId="{7600C1DF-06FB-F144-8D10-78F80AE364B5}">
      <dgm:prSet phldrT="[Testo]" custT="1"/>
      <dgm:spPr/>
      <dgm:t>
        <a:bodyPr/>
        <a:lstStyle/>
        <a:p>
          <a:r>
            <a:rPr lang="it-IT" sz="1600" b="1" smtClean="0"/>
            <a:t>Prefettura</a:t>
          </a:r>
          <a:endParaRPr lang="it-IT" sz="1600" b="1" dirty="0"/>
        </a:p>
      </dgm:t>
    </dgm:pt>
    <dgm:pt modelId="{91690EFD-B6B9-544E-985E-FF40C71B14B8}" type="parTrans" cxnId="{C901DA01-01F9-E046-BF75-691E42626707}">
      <dgm:prSet/>
      <dgm:spPr/>
      <dgm:t>
        <a:bodyPr/>
        <a:lstStyle/>
        <a:p>
          <a:endParaRPr lang="it-IT"/>
        </a:p>
      </dgm:t>
    </dgm:pt>
    <dgm:pt modelId="{860288A8-3377-A542-BDC1-6F0FBD2E69CA}" type="sibTrans" cxnId="{C901DA01-01F9-E046-BF75-691E42626707}">
      <dgm:prSet/>
      <dgm:spPr/>
      <dgm:t>
        <a:bodyPr/>
        <a:lstStyle/>
        <a:p>
          <a:endParaRPr lang="it-IT"/>
        </a:p>
      </dgm:t>
    </dgm:pt>
    <dgm:pt modelId="{B3C8B143-D39C-4501-AA5F-DD7CA8328424}">
      <dgm:prSet phldrT="[Testo]"/>
      <dgm:spPr/>
      <dgm:t>
        <a:bodyPr/>
        <a:lstStyle/>
        <a:p>
          <a:r>
            <a:rPr lang="it-IT" b="0" dirty="0" err="1" smtClean="0"/>
            <a:t>Spil</a:t>
          </a:r>
          <a:endParaRPr lang="it-IT" b="0" dirty="0"/>
        </a:p>
      </dgm:t>
    </dgm:pt>
    <dgm:pt modelId="{49DF4DBE-B590-418A-B6F4-88AD25879207}" type="parTrans" cxnId="{7A38D1D3-7114-4417-BCC3-0B1ED9A35F1C}">
      <dgm:prSet/>
      <dgm:spPr/>
      <dgm:t>
        <a:bodyPr/>
        <a:lstStyle/>
        <a:p>
          <a:endParaRPr lang="it-IT"/>
        </a:p>
      </dgm:t>
    </dgm:pt>
    <dgm:pt modelId="{6A9FDF26-E843-4037-8998-381E3DC26ABE}" type="sibTrans" cxnId="{7A38D1D3-7114-4417-BCC3-0B1ED9A35F1C}">
      <dgm:prSet/>
      <dgm:spPr/>
      <dgm:t>
        <a:bodyPr/>
        <a:lstStyle/>
        <a:p>
          <a:endParaRPr lang="it-IT"/>
        </a:p>
      </dgm:t>
    </dgm:pt>
    <dgm:pt modelId="{24399FB4-92B3-4192-9419-F516356641A2}">
      <dgm:prSet phldrT="[Testo]" custT="1"/>
      <dgm:spPr/>
      <dgm:t>
        <a:bodyPr/>
        <a:lstStyle/>
        <a:p>
          <a:r>
            <a:rPr lang="it-IT" sz="1600" b="1" dirty="0" smtClean="0"/>
            <a:t>Commercianti</a:t>
          </a:r>
          <a:endParaRPr lang="it-IT" sz="1600" b="1" dirty="0"/>
        </a:p>
      </dgm:t>
    </dgm:pt>
    <dgm:pt modelId="{F3B9B334-FE95-4CA9-8F18-7F3CCCB7AAE2}" type="parTrans" cxnId="{16CA6615-B646-48F7-8AAE-DB43304CECF7}">
      <dgm:prSet/>
      <dgm:spPr/>
      <dgm:t>
        <a:bodyPr/>
        <a:lstStyle/>
        <a:p>
          <a:endParaRPr lang="it-IT"/>
        </a:p>
      </dgm:t>
    </dgm:pt>
    <dgm:pt modelId="{178EF989-5A65-4E6E-802A-87B16CCC3407}" type="sibTrans" cxnId="{16CA6615-B646-48F7-8AAE-DB43304CECF7}">
      <dgm:prSet/>
      <dgm:spPr/>
      <dgm:t>
        <a:bodyPr/>
        <a:lstStyle/>
        <a:p>
          <a:endParaRPr lang="it-IT"/>
        </a:p>
      </dgm:t>
    </dgm:pt>
    <dgm:pt modelId="{F8E829F6-46CB-FA4E-8DAE-D769B72BD50F}" type="pres">
      <dgm:prSet presAssocID="{5C588D11-DD1F-EA43-9180-1064222A95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47E351-5C0E-2C41-8559-B146E51B01FE}" type="pres">
      <dgm:prSet presAssocID="{5C588D11-DD1F-EA43-9180-1064222A9538}" presName="cycle" presStyleCnt="0"/>
      <dgm:spPr/>
      <dgm:t>
        <a:bodyPr/>
        <a:lstStyle/>
        <a:p>
          <a:endParaRPr lang="it-IT"/>
        </a:p>
      </dgm:t>
    </dgm:pt>
    <dgm:pt modelId="{CC17FE91-FF34-8343-BFF2-5D950F39D2E7}" type="pres">
      <dgm:prSet presAssocID="{951990D4-0160-3E41-B92A-ADFCDC588F93}" presName="nodeFirstNode" presStyleLbl="node1" presStyleIdx="0" presStyleCnt="13" custRadScaleRad="102857" custRadScaleInc="-721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CE8CF8-FF06-6948-96D2-05E9907E5716}" type="pres">
      <dgm:prSet presAssocID="{7A4D8704-78B4-9846-B4B4-84B31C62D783}" presName="sibTransFirstNode" presStyleLbl="bgShp" presStyleIdx="0" presStyleCnt="1" custLinFactNeighborX="12817" custLinFactNeighborY="2194"/>
      <dgm:spPr/>
      <dgm:t>
        <a:bodyPr/>
        <a:lstStyle/>
        <a:p>
          <a:endParaRPr lang="it-IT"/>
        </a:p>
      </dgm:t>
    </dgm:pt>
    <dgm:pt modelId="{5854B8CD-1740-B546-9CEE-49D326942CF5}" type="pres">
      <dgm:prSet presAssocID="{CA021773-BA6F-DC41-8DA8-91672D677376}" presName="nodeFollowingNodes" presStyleLbl="node1" presStyleIdx="1" presStyleCnt="13" custRadScaleRad="94747" custRadScaleInc="-342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B49A57-61D0-5D41-B382-938C60235CD4}" type="pres">
      <dgm:prSet presAssocID="{8AD36240-B037-5D4B-9AF4-C7615FD17D15}" presName="nodeFollowingNodes" presStyleLbl="node1" presStyleIdx="2" presStyleCnt="13" custRadScaleRad="105558" custRadScaleInc="-237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C157B3-9E24-9742-9CC5-14BEE3689C4C}" type="pres">
      <dgm:prSet presAssocID="{4940E7C0-CB49-8443-AEE1-8C020C3ED2F0}" presName="nodeFollowingNodes" presStyleLbl="node1" presStyleIdx="3" presStyleCnt="13" custRadScaleRad="101169" custRadScaleInc="468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77406A-0D85-844E-9E46-2CF2AC804D64}" type="pres">
      <dgm:prSet presAssocID="{7791EA45-2148-3F40-A47E-00B514AD7971}" presName="nodeFollowingNodes" presStyleLbl="node1" presStyleIdx="4" presStyleCnt="13" custRadScaleRad="104627" custRadScaleInc="253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0D0A0E-494C-8640-829F-CBD19FF20A1D}" type="pres">
      <dgm:prSet presAssocID="{7600C1DF-06FB-F144-8D10-78F80AE364B5}" presName="nodeFollowingNodes" presStyleLbl="node1" presStyleIdx="5" presStyleCnt="13" custRadScaleRad="125460" custRadScaleInc="-283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09FBB9-1E83-2F4D-BD04-37508A64C817}" type="pres">
      <dgm:prSet presAssocID="{358876CE-DF8D-CA4B-A3F1-BA7FF7273CB0}" presName="nodeFollowingNodes" presStyleLbl="node1" presStyleIdx="6" presStyleCnt="13" custRadScaleRad="101463" custRadScaleInc="5766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6E411F-EDD8-2446-AFAA-92437B65386C}" type="pres">
      <dgm:prSet presAssocID="{714101C4-9D8E-F94E-897E-A910415B3F76}" presName="nodeFollowingNodes" presStyleLbl="node1" presStyleIdx="7" presStyleCnt="13" custScaleX="157576" custScaleY="99998" custRadScaleRad="107383" custRadScaleInc="-997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76E9E0-5E01-4082-81F9-4513ED0482A3}" type="pres">
      <dgm:prSet presAssocID="{24399FB4-92B3-4192-9419-F516356641A2}" presName="nodeFollowingNodes" presStyleLbl="node1" presStyleIdx="8" presStyleCnt="13" custScaleX="148913" custRadScaleRad="111523" custRadScaleInc="-281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7A050B-5CD0-B04E-9264-4B2DFCD574B4}" type="pres">
      <dgm:prSet presAssocID="{6B364661-D668-0B42-AE86-DCBD59EB916F}" presName="nodeFollowingNodes" presStyleLbl="node1" presStyleIdx="9" presStyleCnt="13" custRadScaleRad="118721" custRadScaleInc="-403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0F1501-1B32-4545-97D3-DADEBB5B9B97}" type="pres">
      <dgm:prSet presAssocID="{01471793-DA40-7843-90C2-3B801B77498C}" presName="nodeFollowingNodes" presStyleLbl="node1" presStyleIdx="10" presStyleCnt="13" custRadScaleRad="109869" custRadScaleInc="-440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F236FA-1076-184D-B376-AD60FCD48433}" type="pres">
      <dgm:prSet presAssocID="{0132EDCB-DAEE-4F40-AA79-7EC4DA456600}" presName="nodeFollowingNodes" presStyleLbl="node1" presStyleIdx="11" presStyleCnt="13" custRadScaleRad="105280" custRadScaleInc="-571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5F5B10-045D-4713-BD13-B3919DC1BBAF}" type="pres">
      <dgm:prSet presAssocID="{B3C8B143-D39C-4501-AA5F-DD7CA8328424}" presName="nodeFollowingNodes" presStyleLbl="node1" presStyleIdx="12" presStyleCnt="13" custRadScaleRad="99386" custRadScaleInc="3772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C2606B-5DD2-B242-8D8B-FBFCACBD8DD5}" srcId="{5C588D11-DD1F-EA43-9180-1064222A9538}" destId="{6B364661-D668-0B42-AE86-DCBD59EB916F}" srcOrd="9" destOrd="0" parTransId="{E7123180-495D-9443-B3A9-53F31BC096AB}" sibTransId="{6C75D205-2CEE-6247-8807-DAD6AF682938}"/>
    <dgm:cxn modelId="{337A6A6E-D00A-BB47-A74B-8E06DE1D5035}" srcId="{5C588D11-DD1F-EA43-9180-1064222A9538}" destId="{0132EDCB-DAEE-4F40-AA79-7EC4DA456600}" srcOrd="11" destOrd="0" parTransId="{BD1711C6-F0B9-C94C-B705-D3702EA0CB08}" sibTransId="{04841B0C-79C0-F549-99F4-0E00B8956A97}"/>
    <dgm:cxn modelId="{C901DA01-01F9-E046-BF75-691E42626707}" srcId="{5C588D11-DD1F-EA43-9180-1064222A9538}" destId="{7600C1DF-06FB-F144-8D10-78F80AE364B5}" srcOrd="5" destOrd="0" parTransId="{91690EFD-B6B9-544E-985E-FF40C71B14B8}" sibTransId="{860288A8-3377-A542-BDC1-6F0FBD2E69CA}"/>
    <dgm:cxn modelId="{B311AE62-EE72-0D4B-8B41-0CDD1C55C943}" srcId="{5C588D11-DD1F-EA43-9180-1064222A9538}" destId="{CA021773-BA6F-DC41-8DA8-91672D677376}" srcOrd="1" destOrd="0" parTransId="{3AFFA650-DE2D-614B-A4D5-245FB3161331}" sibTransId="{08B2F58E-F590-D34F-B1B4-884D9EA83574}"/>
    <dgm:cxn modelId="{4A67F280-C372-C148-9BF4-000A36253932}" srcId="{5C588D11-DD1F-EA43-9180-1064222A9538}" destId="{951990D4-0160-3E41-B92A-ADFCDC588F93}" srcOrd="0" destOrd="0" parTransId="{6A711D87-2DEE-BA4F-A4A7-CC641B42E9C3}" sibTransId="{7A4D8704-78B4-9846-B4B4-84B31C62D783}"/>
    <dgm:cxn modelId="{BCF6FC8D-8E22-874F-83E5-5921B4E95DE9}" type="presOf" srcId="{CA021773-BA6F-DC41-8DA8-91672D677376}" destId="{5854B8CD-1740-B546-9CEE-49D326942CF5}" srcOrd="0" destOrd="0" presId="urn:microsoft.com/office/officeart/2005/8/layout/cycle3"/>
    <dgm:cxn modelId="{4A10A08A-9D11-F745-A5F6-7FD46446183C}" srcId="{5C588D11-DD1F-EA43-9180-1064222A9538}" destId="{8AD36240-B037-5D4B-9AF4-C7615FD17D15}" srcOrd="2" destOrd="0" parTransId="{E88D4720-8D15-8948-A0E4-0B0E6EE26A53}" sibTransId="{E1ED04E1-DB61-6F49-B26E-9FF951572C9A}"/>
    <dgm:cxn modelId="{A443DD52-B402-F14E-BA37-FF1237B8F92A}" type="presOf" srcId="{01471793-DA40-7843-90C2-3B801B77498C}" destId="{890F1501-1B32-4545-97D3-DADEBB5B9B97}" srcOrd="0" destOrd="0" presId="urn:microsoft.com/office/officeart/2005/8/layout/cycle3"/>
    <dgm:cxn modelId="{7A38D1D3-7114-4417-BCC3-0B1ED9A35F1C}" srcId="{5C588D11-DD1F-EA43-9180-1064222A9538}" destId="{B3C8B143-D39C-4501-AA5F-DD7CA8328424}" srcOrd="12" destOrd="0" parTransId="{49DF4DBE-B590-418A-B6F4-88AD25879207}" sibTransId="{6A9FDF26-E843-4037-8998-381E3DC26ABE}"/>
    <dgm:cxn modelId="{72D80CA9-587F-B642-9C00-D56E661DBEF9}" srcId="{5C588D11-DD1F-EA43-9180-1064222A9538}" destId="{01471793-DA40-7843-90C2-3B801B77498C}" srcOrd="10" destOrd="0" parTransId="{F531F998-8B4B-0E4F-8F8A-2301E86E16D8}" sibTransId="{087D649A-03BA-A44B-A143-826BEB335652}"/>
    <dgm:cxn modelId="{68AA88F7-7C57-514D-8031-20CE2214E4C7}" srcId="{5C588D11-DD1F-EA43-9180-1064222A9538}" destId="{358876CE-DF8D-CA4B-A3F1-BA7FF7273CB0}" srcOrd="6" destOrd="0" parTransId="{1504B603-B0E9-4847-A67C-2AAA4E267C79}" sibTransId="{9B035DAF-80D9-C346-A3E9-4A2CCE6A60A0}"/>
    <dgm:cxn modelId="{1B2EA4EA-CDB4-DA45-8891-D666A7110B80}" srcId="{5C588D11-DD1F-EA43-9180-1064222A9538}" destId="{7791EA45-2148-3F40-A47E-00B514AD7971}" srcOrd="4" destOrd="0" parTransId="{A8F03265-5958-8E43-8760-55851B5FBD0F}" sibTransId="{37BB1156-4211-D34A-BBB7-E694010A7FB8}"/>
    <dgm:cxn modelId="{A5908CC0-7469-5140-9D2D-0B4528A1E15D}" srcId="{5C588D11-DD1F-EA43-9180-1064222A9538}" destId="{714101C4-9D8E-F94E-897E-A910415B3F76}" srcOrd="7" destOrd="0" parTransId="{488EE1C3-AC13-4648-988E-6C75F9BD276B}" sibTransId="{19B40F96-F27C-CD4A-9FC0-C834AAE16CB6}"/>
    <dgm:cxn modelId="{77BF5326-FDE1-4963-BF6A-D36347F73AE4}" type="presOf" srcId="{24399FB4-92B3-4192-9419-F516356641A2}" destId="{5C76E9E0-5E01-4082-81F9-4513ED0482A3}" srcOrd="0" destOrd="0" presId="urn:microsoft.com/office/officeart/2005/8/layout/cycle3"/>
    <dgm:cxn modelId="{54DAC833-43A2-E840-B75B-FD70CD6710D4}" type="presOf" srcId="{8AD36240-B037-5D4B-9AF4-C7615FD17D15}" destId="{2EB49A57-61D0-5D41-B382-938C60235CD4}" srcOrd="0" destOrd="0" presId="urn:microsoft.com/office/officeart/2005/8/layout/cycle3"/>
    <dgm:cxn modelId="{7D014A5C-A3E7-7D4A-8362-260828540149}" type="presOf" srcId="{0132EDCB-DAEE-4F40-AA79-7EC4DA456600}" destId="{F7F236FA-1076-184D-B376-AD60FCD48433}" srcOrd="0" destOrd="0" presId="urn:microsoft.com/office/officeart/2005/8/layout/cycle3"/>
    <dgm:cxn modelId="{BD93F25B-17CA-8E46-93E1-BEC46E5A2393}" type="presOf" srcId="{5C588D11-DD1F-EA43-9180-1064222A9538}" destId="{F8E829F6-46CB-FA4E-8DAE-D769B72BD50F}" srcOrd="0" destOrd="0" presId="urn:microsoft.com/office/officeart/2005/8/layout/cycle3"/>
    <dgm:cxn modelId="{65F030FB-3321-9644-BCAA-7C53DF190EAD}" type="presOf" srcId="{7A4D8704-78B4-9846-B4B4-84B31C62D783}" destId="{8FCE8CF8-FF06-6948-96D2-05E9907E5716}" srcOrd="0" destOrd="0" presId="urn:microsoft.com/office/officeart/2005/8/layout/cycle3"/>
    <dgm:cxn modelId="{16CA6615-B646-48F7-8AAE-DB43304CECF7}" srcId="{5C588D11-DD1F-EA43-9180-1064222A9538}" destId="{24399FB4-92B3-4192-9419-F516356641A2}" srcOrd="8" destOrd="0" parTransId="{F3B9B334-FE95-4CA9-8F18-7F3CCCB7AAE2}" sibTransId="{178EF989-5A65-4E6E-802A-87B16CCC3407}"/>
    <dgm:cxn modelId="{F9C3AAB7-716E-684A-A46F-34AC3C874673}" type="presOf" srcId="{714101C4-9D8E-F94E-897E-A910415B3F76}" destId="{106E411F-EDD8-2446-AFAA-92437B65386C}" srcOrd="0" destOrd="0" presId="urn:microsoft.com/office/officeart/2005/8/layout/cycle3"/>
    <dgm:cxn modelId="{88F1354F-E8D6-1D4F-9790-7B2BD397B7DB}" type="presOf" srcId="{7791EA45-2148-3F40-A47E-00B514AD7971}" destId="{6C77406A-0D85-844E-9E46-2CF2AC804D64}" srcOrd="0" destOrd="0" presId="urn:microsoft.com/office/officeart/2005/8/layout/cycle3"/>
    <dgm:cxn modelId="{827C0092-309B-9A4D-9C7F-01400BED7EF4}" type="presOf" srcId="{6B364661-D668-0B42-AE86-DCBD59EB916F}" destId="{4F7A050B-5CD0-B04E-9264-4B2DFCD574B4}" srcOrd="0" destOrd="0" presId="urn:microsoft.com/office/officeart/2005/8/layout/cycle3"/>
    <dgm:cxn modelId="{FE237E41-B32D-45CE-8B1D-0A78EE1D3295}" type="presOf" srcId="{B3C8B143-D39C-4501-AA5F-DD7CA8328424}" destId="{BA5F5B10-045D-4713-BD13-B3919DC1BBAF}" srcOrd="0" destOrd="0" presId="urn:microsoft.com/office/officeart/2005/8/layout/cycle3"/>
    <dgm:cxn modelId="{6BDA7CD2-DCEF-3540-82D5-FCE4BC21F92A}" type="presOf" srcId="{951990D4-0160-3E41-B92A-ADFCDC588F93}" destId="{CC17FE91-FF34-8343-BFF2-5D950F39D2E7}" srcOrd="0" destOrd="0" presId="urn:microsoft.com/office/officeart/2005/8/layout/cycle3"/>
    <dgm:cxn modelId="{48CFACC9-B64A-2F45-83E2-2DD46E6A912D}" type="presOf" srcId="{4940E7C0-CB49-8443-AEE1-8C020C3ED2F0}" destId="{D8C157B3-9E24-9742-9CC5-14BEE3689C4C}" srcOrd="0" destOrd="0" presId="urn:microsoft.com/office/officeart/2005/8/layout/cycle3"/>
    <dgm:cxn modelId="{042CD3E1-B82B-014A-895D-DC2CEE1FBE64}" type="presOf" srcId="{7600C1DF-06FB-F144-8D10-78F80AE364B5}" destId="{9D0D0A0E-494C-8640-829F-CBD19FF20A1D}" srcOrd="0" destOrd="0" presId="urn:microsoft.com/office/officeart/2005/8/layout/cycle3"/>
    <dgm:cxn modelId="{4D861311-EC1C-A042-9EBD-A5FA52BDBA06}" type="presOf" srcId="{358876CE-DF8D-CA4B-A3F1-BA7FF7273CB0}" destId="{EF09FBB9-1E83-2F4D-BD04-37508A64C817}" srcOrd="0" destOrd="0" presId="urn:microsoft.com/office/officeart/2005/8/layout/cycle3"/>
    <dgm:cxn modelId="{A1F26251-1CD2-2745-AA09-1A11A35C0FA9}" srcId="{5C588D11-DD1F-EA43-9180-1064222A9538}" destId="{4940E7C0-CB49-8443-AEE1-8C020C3ED2F0}" srcOrd="3" destOrd="0" parTransId="{222C7594-BC5A-C34A-9CB8-27185732C03B}" sibTransId="{15698A86-4948-8546-A8AA-16CA59B99637}"/>
    <dgm:cxn modelId="{E303FF38-D70A-FB46-A5F2-E4C8CCBEC301}" type="presParOf" srcId="{F8E829F6-46CB-FA4E-8DAE-D769B72BD50F}" destId="{5F47E351-5C0E-2C41-8559-B146E51B01FE}" srcOrd="0" destOrd="0" presId="urn:microsoft.com/office/officeart/2005/8/layout/cycle3"/>
    <dgm:cxn modelId="{F94468EC-6629-D947-9831-C6BEEAB63735}" type="presParOf" srcId="{5F47E351-5C0E-2C41-8559-B146E51B01FE}" destId="{CC17FE91-FF34-8343-BFF2-5D950F39D2E7}" srcOrd="0" destOrd="0" presId="urn:microsoft.com/office/officeart/2005/8/layout/cycle3"/>
    <dgm:cxn modelId="{1AEA91E2-B102-0445-AF05-36C6987DA76A}" type="presParOf" srcId="{5F47E351-5C0E-2C41-8559-B146E51B01FE}" destId="{8FCE8CF8-FF06-6948-96D2-05E9907E5716}" srcOrd="1" destOrd="0" presId="urn:microsoft.com/office/officeart/2005/8/layout/cycle3"/>
    <dgm:cxn modelId="{54ED3BCE-040F-5944-9EA8-3D59685ECCB1}" type="presParOf" srcId="{5F47E351-5C0E-2C41-8559-B146E51B01FE}" destId="{5854B8CD-1740-B546-9CEE-49D326942CF5}" srcOrd="2" destOrd="0" presId="urn:microsoft.com/office/officeart/2005/8/layout/cycle3"/>
    <dgm:cxn modelId="{A8158A58-FE92-E947-A5AE-DCC64F86638A}" type="presParOf" srcId="{5F47E351-5C0E-2C41-8559-B146E51B01FE}" destId="{2EB49A57-61D0-5D41-B382-938C60235CD4}" srcOrd="3" destOrd="0" presId="urn:microsoft.com/office/officeart/2005/8/layout/cycle3"/>
    <dgm:cxn modelId="{4E574F69-F9C3-3B4A-86C9-94E13ED67CD1}" type="presParOf" srcId="{5F47E351-5C0E-2C41-8559-B146E51B01FE}" destId="{D8C157B3-9E24-9742-9CC5-14BEE3689C4C}" srcOrd="4" destOrd="0" presId="urn:microsoft.com/office/officeart/2005/8/layout/cycle3"/>
    <dgm:cxn modelId="{AF857EE2-719F-BA4A-BDCC-3459A64EF915}" type="presParOf" srcId="{5F47E351-5C0E-2C41-8559-B146E51B01FE}" destId="{6C77406A-0D85-844E-9E46-2CF2AC804D64}" srcOrd="5" destOrd="0" presId="urn:microsoft.com/office/officeart/2005/8/layout/cycle3"/>
    <dgm:cxn modelId="{4C204CAA-D6C3-0F40-AB02-889C618251BA}" type="presParOf" srcId="{5F47E351-5C0E-2C41-8559-B146E51B01FE}" destId="{9D0D0A0E-494C-8640-829F-CBD19FF20A1D}" srcOrd="6" destOrd="0" presId="urn:microsoft.com/office/officeart/2005/8/layout/cycle3"/>
    <dgm:cxn modelId="{B8E2F446-BE14-6D4B-9876-296B0F091F46}" type="presParOf" srcId="{5F47E351-5C0E-2C41-8559-B146E51B01FE}" destId="{EF09FBB9-1E83-2F4D-BD04-37508A64C817}" srcOrd="7" destOrd="0" presId="urn:microsoft.com/office/officeart/2005/8/layout/cycle3"/>
    <dgm:cxn modelId="{848E098A-089E-A24F-B920-EB90E9A97CE2}" type="presParOf" srcId="{5F47E351-5C0E-2C41-8559-B146E51B01FE}" destId="{106E411F-EDD8-2446-AFAA-92437B65386C}" srcOrd="8" destOrd="0" presId="urn:microsoft.com/office/officeart/2005/8/layout/cycle3"/>
    <dgm:cxn modelId="{00EED136-828B-4FF5-B340-84BDB33AD2B1}" type="presParOf" srcId="{5F47E351-5C0E-2C41-8559-B146E51B01FE}" destId="{5C76E9E0-5E01-4082-81F9-4513ED0482A3}" srcOrd="9" destOrd="0" presId="urn:microsoft.com/office/officeart/2005/8/layout/cycle3"/>
    <dgm:cxn modelId="{A8EA7E67-05A8-C548-A234-097BF433CE55}" type="presParOf" srcId="{5F47E351-5C0E-2C41-8559-B146E51B01FE}" destId="{4F7A050B-5CD0-B04E-9264-4B2DFCD574B4}" srcOrd="10" destOrd="0" presId="urn:microsoft.com/office/officeart/2005/8/layout/cycle3"/>
    <dgm:cxn modelId="{0F67AD48-A256-804E-A5FC-47F7A49F700A}" type="presParOf" srcId="{5F47E351-5C0E-2C41-8559-B146E51B01FE}" destId="{890F1501-1B32-4545-97D3-DADEBB5B9B97}" srcOrd="11" destOrd="0" presId="urn:microsoft.com/office/officeart/2005/8/layout/cycle3"/>
    <dgm:cxn modelId="{B79384CD-667E-7140-BB76-76CDBD614AE0}" type="presParOf" srcId="{5F47E351-5C0E-2C41-8559-B146E51B01FE}" destId="{F7F236FA-1076-184D-B376-AD60FCD48433}" srcOrd="12" destOrd="0" presId="urn:microsoft.com/office/officeart/2005/8/layout/cycle3"/>
    <dgm:cxn modelId="{D7BD3D48-60F3-42AF-B0B6-8C2779E30DB3}" type="presParOf" srcId="{5F47E351-5C0E-2C41-8559-B146E51B01FE}" destId="{BA5F5B10-045D-4713-BD13-B3919DC1BBAF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12005-0A89-442D-971F-E9907A63C476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603941E3-95ED-49BC-B3D9-A5E1217CBDDF}">
      <dgm:prSet phldrT="[Testo]"/>
      <dgm:spPr/>
      <dgm:t>
        <a:bodyPr/>
        <a:lstStyle/>
        <a:p>
          <a:r>
            <a:rPr lang="it-IT" b="1" dirty="0" smtClean="0"/>
            <a:t>19 luglio</a:t>
          </a:r>
          <a:endParaRPr lang="it-IT" b="1" dirty="0"/>
        </a:p>
      </dgm:t>
    </dgm:pt>
    <dgm:pt modelId="{8016BCD0-7E3B-4E80-852F-71BF17DB3EC4}" type="parTrans" cxnId="{DFDD0229-4DD7-4944-96D8-5D10951F6EAE}">
      <dgm:prSet/>
      <dgm:spPr/>
      <dgm:t>
        <a:bodyPr/>
        <a:lstStyle/>
        <a:p>
          <a:endParaRPr lang="it-IT"/>
        </a:p>
      </dgm:t>
    </dgm:pt>
    <dgm:pt modelId="{4788B2C2-7D9B-4990-9227-E140FF3D68D8}" type="sibTrans" cxnId="{DFDD0229-4DD7-4944-96D8-5D10951F6EAE}">
      <dgm:prSet/>
      <dgm:spPr/>
      <dgm:t>
        <a:bodyPr/>
        <a:lstStyle/>
        <a:p>
          <a:endParaRPr lang="it-IT"/>
        </a:p>
      </dgm:t>
    </dgm:pt>
    <dgm:pt modelId="{73FFB7FA-555C-4E2C-8C59-29B048887ECE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Scadenza presentazione ufficiale dei progetti</a:t>
          </a:r>
          <a:endParaRPr lang="it-IT" dirty="0">
            <a:solidFill>
              <a:srgbClr val="C00000"/>
            </a:solidFill>
          </a:endParaRPr>
        </a:p>
      </dgm:t>
    </dgm:pt>
    <dgm:pt modelId="{D286914B-6F6D-43E7-89A9-E3961E219B1A}" type="parTrans" cxnId="{22A40BE1-FB35-4AAF-A022-95424A4340A9}">
      <dgm:prSet/>
      <dgm:spPr/>
      <dgm:t>
        <a:bodyPr/>
        <a:lstStyle/>
        <a:p>
          <a:endParaRPr lang="it-IT"/>
        </a:p>
      </dgm:t>
    </dgm:pt>
    <dgm:pt modelId="{9DD8A1A5-89C1-4B34-B8C8-AAE0C2C39DC1}" type="sibTrans" cxnId="{22A40BE1-FB35-4AAF-A022-95424A4340A9}">
      <dgm:prSet/>
      <dgm:spPr/>
      <dgm:t>
        <a:bodyPr/>
        <a:lstStyle/>
        <a:p>
          <a:endParaRPr lang="it-IT"/>
        </a:p>
      </dgm:t>
    </dgm:pt>
    <dgm:pt modelId="{E43565A5-F7BA-4EFE-9B57-FAFAD3728FA2}">
      <dgm:prSet phldrT="[Testo]"/>
      <dgm:spPr/>
      <dgm:t>
        <a:bodyPr/>
        <a:lstStyle/>
        <a:p>
          <a:r>
            <a:rPr lang="it-IT" b="1" dirty="0" smtClean="0"/>
            <a:t>Settembre</a:t>
          </a:r>
          <a:endParaRPr lang="it-IT" b="1" dirty="0"/>
        </a:p>
      </dgm:t>
    </dgm:pt>
    <dgm:pt modelId="{F058C731-39F5-4C11-B846-77B2511665D6}" type="parTrans" cxnId="{8348AD15-64FE-46A0-9EF1-5A928AA6C18D}">
      <dgm:prSet/>
      <dgm:spPr/>
      <dgm:t>
        <a:bodyPr/>
        <a:lstStyle/>
        <a:p>
          <a:endParaRPr lang="it-IT"/>
        </a:p>
      </dgm:t>
    </dgm:pt>
    <dgm:pt modelId="{19CA3439-2636-406D-B128-B25338C34F98}" type="sibTrans" cxnId="{8348AD15-64FE-46A0-9EF1-5A928AA6C18D}">
      <dgm:prSet/>
      <dgm:spPr/>
      <dgm:t>
        <a:bodyPr/>
        <a:lstStyle/>
        <a:p>
          <a:endParaRPr lang="it-IT"/>
        </a:p>
      </dgm:t>
    </dgm:pt>
    <dgm:pt modelId="{AC3755F2-0A4E-4F1D-AF21-188EAA559CA3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Valutazione dei progetti da parte dell’Amministrazione</a:t>
          </a:r>
          <a:endParaRPr lang="it-IT" dirty="0">
            <a:solidFill>
              <a:srgbClr val="C00000"/>
            </a:solidFill>
          </a:endParaRPr>
        </a:p>
      </dgm:t>
    </dgm:pt>
    <dgm:pt modelId="{7B492C04-779F-4E9B-BAC5-F9FED4B47CEC}" type="parTrans" cxnId="{C5F15644-BDEF-40F7-A644-B9A690299E04}">
      <dgm:prSet/>
      <dgm:spPr/>
      <dgm:t>
        <a:bodyPr/>
        <a:lstStyle/>
        <a:p>
          <a:endParaRPr lang="it-IT"/>
        </a:p>
      </dgm:t>
    </dgm:pt>
    <dgm:pt modelId="{93ACD7B4-6741-462F-880A-8628B249C75D}" type="sibTrans" cxnId="{C5F15644-BDEF-40F7-A644-B9A690299E04}">
      <dgm:prSet/>
      <dgm:spPr/>
      <dgm:t>
        <a:bodyPr/>
        <a:lstStyle/>
        <a:p>
          <a:endParaRPr lang="it-IT"/>
        </a:p>
      </dgm:t>
    </dgm:pt>
    <dgm:pt modelId="{2713630B-585C-45AF-B142-8265361A2B52}">
      <dgm:prSet phldrT="[Testo]"/>
      <dgm:spPr/>
      <dgm:t>
        <a:bodyPr/>
        <a:lstStyle/>
        <a:p>
          <a:r>
            <a:rPr lang="it-IT" b="1" dirty="0" smtClean="0"/>
            <a:t>Ottobre</a:t>
          </a:r>
          <a:endParaRPr lang="it-IT" b="1" dirty="0"/>
        </a:p>
      </dgm:t>
    </dgm:pt>
    <dgm:pt modelId="{3104BFAA-7D94-4CE4-8018-710FC0B8D61A}" type="parTrans" cxnId="{CF76B515-360D-45EA-9857-77D1ED4DB1D5}">
      <dgm:prSet/>
      <dgm:spPr/>
      <dgm:t>
        <a:bodyPr/>
        <a:lstStyle/>
        <a:p>
          <a:endParaRPr lang="it-IT"/>
        </a:p>
      </dgm:t>
    </dgm:pt>
    <dgm:pt modelId="{2D54C43A-2079-4A6C-BB77-CDC8326D6786}" type="sibTrans" cxnId="{CF76B515-360D-45EA-9857-77D1ED4DB1D5}">
      <dgm:prSet/>
      <dgm:spPr/>
      <dgm:t>
        <a:bodyPr/>
        <a:lstStyle/>
        <a:p>
          <a:endParaRPr lang="it-IT"/>
        </a:p>
      </dgm:t>
    </dgm:pt>
    <dgm:pt modelId="{282BDC4F-4B03-4B85-B8B9-1645182FAF3E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Incontro pubblico: L’Amministrazione accoglie o rifiuta le proposte motivandone le ragioni  </a:t>
          </a:r>
          <a:endParaRPr lang="it-IT" dirty="0">
            <a:solidFill>
              <a:srgbClr val="C00000"/>
            </a:solidFill>
          </a:endParaRPr>
        </a:p>
      </dgm:t>
    </dgm:pt>
    <dgm:pt modelId="{275DFA54-4F72-4758-9358-C92FE240D67B}" type="parTrans" cxnId="{15FCAAFC-F354-4F3E-9F26-8E748DF50C12}">
      <dgm:prSet/>
      <dgm:spPr/>
      <dgm:t>
        <a:bodyPr/>
        <a:lstStyle/>
        <a:p>
          <a:endParaRPr lang="it-IT"/>
        </a:p>
      </dgm:t>
    </dgm:pt>
    <dgm:pt modelId="{22B20AFC-4F3E-4109-A71A-92899FA0F1EE}" type="sibTrans" cxnId="{15FCAAFC-F354-4F3E-9F26-8E748DF50C12}">
      <dgm:prSet/>
      <dgm:spPr/>
      <dgm:t>
        <a:bodyPr/>
        <a:lstStyle/>
        <a:p>
          <a:endParaRPr lang="it-IT"/>
        </a:p>
      </dgm:t>
    </dgm:pt>
    <dgm:pt modelId="{BFBCBE1F-18EE-4539-9847-144A92E5AF07}">
      <dgm:prSet phldrT="[Testo]"/>
      <dgm:spPr/>
      <dgm:t>
        <a:bodyPr/>
        <a:lstStyle/>
        <a:p>
          <a:r>
            <a:rPr lang="it-IT" b="1" dirty="0" smtClean="0"/>
            <a:t>Ottobre</a:t>
          </a:r>
          <a:endParaRPr lang="it-IT" b="1" dirty="0"/>
        </a:p>
      </dgm:t>
    </dgm:pt>
    <dgm:pt modelId="{E7E2EDA6-EBCC-4049-BE72-A86DBF33C44E}" type="parTrans" cxnId="{B2D77059-8B13-4C68-8A2E-70002F4812DB}">
      <dgm:prSet/>
      <dgm:spPr/>
      <dgm:t>
        <a:bodyPr/>
        <a:lstStyle/>
        <a:p>
          <a:endParaRPr lang="it-IT"/>
        </a:p>
      </dgm:t>
    </dgm:pt>
    <dgm:pt modelId="{DD1AEE74-FDFC-4B9F-BC41-C2338438EFE7}" type="sibTrans" cxnId="{B2D77059-8B13-4C68-8A2E-70002F4812DB}">
      <dgm:prSet/>
      <dgm:spPr/>
      <dgm:t>
        <a:bodyPr/>
        <a:lstStyle/>
        <a:p>
          <a:endParaRPr lang="it-IT"/>
        </a:p>
      </dgm:t>
    </dgm:pt>
    <dgm:pt modelId="{7ADB62B6-7E9E-4FB9-90BC-189350FCB8CE}">
      <dgm:prSet phldrT="[Testo]"/>
      <dgm:spPr/>
      <dgm:t>
        <a:bodyPr/>
        <a:lstStyle/>
        <a:p>
          <a:r>
            <a:rPr lang="it-IT" dirty="0" smtClean="0">
              <a:solidFill>
                <a:srgbClr val="C00000"/>
              </a:solidFill>
            </a:rPr>
            <a:t>Partecipazione continua attraverso la piattaforma AIRESIS</a:t>
          </a:r>
          <a:endParaRPr lang="it-IT" dirty="0">
            <a:solidFill>
              <a:srgbClr val="C00000"/>
            </a:solidFill>
          </a:endParaRPr>
        </a:p>
      </dgm:t>
    </dgm:pt>
    <dgm:pt modelId="{6E6A9160-70A6-43DE-B7CB-E260278BA6CD}" type="parTrans" cxnId="{EA0347A2-4746-47FB-9D6C-3A787534FFF2}">
      <dgm:prSet/>
      <dgm:spPr/>
      <dgm:t>
        <a:bodyPr/>
        <a:lstStyle/>
        <a:p>
          <a:endParaRPr lang="it-IT"/>
        </a:p>
      </dgm:t>
    </dgm:pt>
    <dgm:pt modelId="{FEA02DAB-B851-4399-85F5-46DE2C895103}" type="sibTrans" cxnId="{EA0347A2-4746-47FB-9D6C-3A787534FFF2}">
      <dgm:prSet/>
      <dgm:spPr/>
      <dgm:t>
        <a:bodyPr/>
        <a:lstStyle/>
        <a:p>
          <a:endParaRPr lang="it-IT"/>
        </a:p>
      </dgm:t>
    </dgm:pt>
    <dgm:pt modelId="{3F67E625-F4F8-4038-8916-1DDFB6BBED74}" type="pres">
      <dgm:prSet presAssocID="{CE312005-0A89-442D-971F-E9907A63C476}" presName="linearFlow" presStyleCnt="0">
        <dgm:presLayoutVars>
          <dgm:dir/>
          <dgm:animLvl val="lvl"/>
          <dgm:resizeHandles val="exact"/>
        </dgm:presLayoutVars>
      </dgm:prSet>
      <dgm:spPr/>
    </dgm:pt>
    <dgm:pt modelId="{34E8A8B5-A662-4FFA-B11E-21C128530E01}" type="pres">
      <dgm:prSet presAssocID="{603941E3-95ED-49BC-B3D9-A5E1217CBDDF}" presName="composite" presStyleCnt="0"/>
      <dgm:spPr/>
    </dgm:pt>
    <dgm:pt modelId="{842827DC-46C0-4C25-B8DA-31C5906637CD}" type="pres">
      <dgm:prSet presAssocID="{603941E3-95ED-49BC-B3D9-A5E1217CBDD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CB75A0-7429-4D2C-9A56-1E629F43A855}" type="pres">
      <dgm:prSet presAssocID="{603941E3-95ED-49BC-B3D9-A5E1217CBDD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A478F1-5FDF-405A-A32C-AB5040B3191C}" type="pres">
      <dgm:prSet presAssocID="{4788B2C2-7D9B-4990-9227-E140FF3D68D8}" presName="sp" presStyleCnt="0"/>
      <dgm:spPr/>
    </dgm:pt>
    <dgm:pt modelId="{512A1C39-EFA0-4871-85D9-E709DF5153BD}" type="pres">
      <dgm:prSet presAssocID="{E43565A5-F7BA-4EFE-9B57-FAFAD3728FA2}" presName="composite" presStyleCnt="0"/>
      <dgm:spPr/>
    </dgm:pt>
    <dgm:pt modelId="{C93BFFA0-A9BC-41F8-9B32-D7525676F368}" type="pres">
      <dgm:prSet presAssocID="{E43565A5-F7BA-4EFE-9B57-FAFAD3728FA2}" presName="parentText" presStyleLbl="alignNode1" presStyleIdx="1" presStyleCnt="4" custLinFactNeighborX="0" custLinFactNeighborY="42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8BB97C-F465-4BF2-97F2-9E69B58CC5D2}" type="pres">
      <dgm:prSet presAssocID="{E43565A5-F7BA-4EFE-9B57-FAFAD3728FA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5D5ECF-C0B5-4130-A873-84D88196B4C3}" type="pres">
      <dgm:prSet presAssocID="{19CA3439-2636-406D-B128-B25338C34F98}" presName="sp" presStyleCnt="0"/>
      <dgm:spPr/>
    </dgm:pt>
    <dgm:pt modelId="{9C91ED29-1FA8-4F9B-8E47-A2FAE5A32B03}" type="pres">
      <dgm:prSet presAssocID="{2713630B-585C-45AF-B142-8265361A2B52}" presName="composite" presStyleCnt="0"/>
      <dgm:spPr/>
    </dgm:pt>
    <dgm:pt modelId="{C786259E-CE20-405F-AD84-FE67AD1F358C}" type="pres">
      <dgm:prSet presAssocID="{2713630B-585C-45AF-B142-8265361A2B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C9CFD0-0CEE-44F6-A386-C874DF2A0239}" type="pres">
      <dgm:prSet presAssocID="{2713630B-585C-45AF-B142-8265361A2B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18D72D-5E48-4557-BE77-F288D37B8E1E}" type="pres">
      <dgm:prSet presAssocID="{2D54C43A-2079-4A6C-BB77-CDC8326D6786}" presName="sp" presStyleCnt="0"/>
      <dgm:spPr/>
    </dgm:pt>
    <dgm:pt modelId="{6C51A944-FBDB-41B7-B4A8-870E838521FA}" type="pres">
      <dgm:prSet presAssocID="{BFBCBE1F-18EE-4539-9847-144A92E5AF07}" presName="composite" presStyleCnt="0"/>
      <dgm:spPr/>
    </dgm:pt>
    <dgm:pt modelId="{3F00C0DA-178F-4DCE-B50F-F2271EB3C996}" type="pres">
      <dgm:prSet presAssocID="{BFBCBE1F-18EE-4539-9847-144A92E5AF0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366A5AE-CED9-486A-9906-E49AB528B7F8}" type="pres">
      <dgm:prSet presAssocID="{BFBCBE1F-18EE-4539-9847-144A92E5AF0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F76B515-360D-45EA-9857-77D1ED4DB1D5}" srcId="{CE312005-0A89-442D-971F-E9907A63C476}" destId="{2713630B-585C-45AF-B142-8265361A2B52}" srcOrd="2" destOrd="0" parTransId="{3104BFAA-7D94-4CE4-8018-710FC0B8D61A}" sibTransId="{2D54C43A-2079-4A6C-BB77-CDC8326D6786}"/>
    <dgm:cxn modelId="{7E47DD3C-61FF-4948-B2E7-55C244C270B5}" type="presOf" srcId="{AC3755F2-0A4E-4F1D-AF21-188EAA559CA3}" destId="{EA8BB97C-F465-4BF2-97F2-9E69B58CC5D2}" srcOrd="0" destOrd="0" presId="urn:microsoft.com/office/officeart/2005/8/layout/chevron2"/>
    <dgm:cxn modelId="{15FCAAFC-F354-4F3E-9F26-8E748DF50C12}" srcId="{2713630B-585C-45AF-B142-8265361A2B52}" destId="{282BDC4F-4B03-4B85-B8B9-1645182FAF3E}" srcOrd="0" destOrd="0" parTransId="{275DFA54-4F72-4758-9358-C92FE240D67B}" sibTransId="{22B20AFC-4F3E-4109-A71A-92899FA0F1EE}"/>
    <dgm:cxn modelId="{C5F15644-BDEF-40F7-A644-B9A690299E04}" srcId="{E43565A5-F7BA-4EFE-9B57-FAFAD3728FA2}" destId="{AC3755F2-0A4E-4F1D-AF21-188EAA559CA3}" srcOrd="0" destOrd="0" parTransId="{7B492C04-779F-4E9B-BAC5-F9FED4B47CEC}" sibTransId="{93ACD7B4-6741-462F-880A-8628B249C75D}"/>
    <dgm:cxn modelId="{87E8FF78-47A6-4654-95AE-1BC11F9D1DBA}" type="presOf" srcId="{603941E3-95ED-49BC-B3D9-A5E1217CBDDF}" destId="{842827DC-46C0-4C25-B8DA-31C5906637CD}" srcOrd="0" destOrd="0" presId="urn:microsoft.com/office/officeart/2005/8/layout/chevron2"/>
    <dgm:cxn modelId="{8348AD15-64FE-46A0-9EF1-5A928AA6C18D}" srcId="{CE312005-0A89-442D-971F-E9907A63C476}" destId="{E43565A5-F7BA-4EFE-9B57-FAFAD3728FA2}" srcOrd="1" destOrd="0" parTransId="{F058C731-39F5-4C11-B846-77B2511665D6}" sibTransId="{19CA3439-2636-406D-B128-B25338C34F98}"/>
    <dgm:cxn modelId="{EA0347A2-4746-47FB-9D6C-3A787534FFF2}" srcId="{BFBCBE1F-18EE-4539-9847-144A92E5AF07}" destId="{7ADB62B6-7E9E-4FB9-90BC-189350FCB8CE}" srcOrd="0" destOrd="0" parTransId="{6E6A9160-70A6-43DE-B7CB-E260278BA6CD}" sibTransId="{FEA02DAB-B851-4399-85F5-46DE2C895103}"/>
    <dgm:cxn modelId="{F6769F0B-6009-4897-81EC-A3DFCA5B0AB4}" type="presOf" srcId="{CE312005-0A89-442D-971F-E9907A63C476}" destId="{3F67E625-F4F8-4038-8916-1DDFB6BBED74}" srcOrd="0" destOrd="0" presId="urn:microsoft.com/office/officeart/2005/8/layout/chevron2"/>
    <dgm:cxn modelId="{DFDD0229-4DD7-4944-96D8-5D10951F6EAE}" srcId="{CE312005-0A89-442D-971F-E9907A63C476}" destId="{603941E3-95ED-49BC-B3D9-A5E1217CBDDF}" srcOrd="0" destOrd="0" parTransId="{8016BCD0-7E3B-4E80-852F-71BF17DB3EC4}" sibTransId="{4788B2C2-7D9B-4990-9227-E140FF3D68D8}"/>
    <dgm:cxn modelId="{8880395A-20E5-432C-A66F-8A6BCD5CDAF2}" type="presOf" srcId="{BFBCBE1F-18EE-4539-9847-144A92E5AF07}" destId="{3F00C0DA-178F-4DCE-B50F-F2271EB3C996}" srcOrd="0" destOrd="0" presId="urn:microsoft.com/office/officeart/2005/8/layout/chevron2"/>
    <dgm:cxn modelId="{389A1A2F-FD48-4DFD-8062-7BF67255DC99}" type="presOf" srcId="{7ADB62B6-7E9E-4FB9-90BC-189350FCB8CE}" destId="{F366A5AE-CED9-486A-9906-E49AB528B7F8}" srcOrd="0" destOrd="0" presId="urn:microsoft.com/office/officeart/2005/8/layout/chevron2"/>
    <dgm:cxn modelId="{BED9FD78-1B0B-4F7D-AAC8-2F26C020C8FA}" type="presOf" srcId="{E43565A5-F7BA-4EFE-9B57-FAFAD3728FA2}" destId="{C93BFFA0-A9BC-41F8-9B32-D7525676F368}" srcOrd="0" destOrd="0" presId="urn:microsoft.com/office/officeart/2005/8/layout/chevron2"/>
    <dgm:cxn modelId="{22A40BE1-FB35-4AAF-A022-95424A4340A9}" srcId="{603941E3-95ED-49BC-B3D9-A5E1217CBDDF}" destId="{73FFB7FA-555C-4E2C-8C59-29B048887ECE}" srcOrd="0" destOrd="0" parTransId="{D286914B-6F6D-43E7-89A9-E3961E219B1A}" sibTransId="{9DD8A1A5-89C1-4B34-B8C8-AAE0C2C39DC1}"/>
    <dgm:cxn modelId="{E35CD37C-8923-4259-9003-B2EE32EF3153}" type="presOf" srcId="{282BDC4F-4B03-4B85-B8B9-1645182FAF3E}" destId="{F2C9CFD0-0CEE-44F6-A386-C874DF2A0239}" srcOrd="0" destOrd="0" presId="urn:microsoft.com/office/officeart/2005/8/layout/chevron2"/>
    <dgm:cxn modelId="{5C5BF268-3135-4ABC-A651-68B0B09F232D}" type="presOf" srcId="{2713630B-585C-45AF-B142-8265361A2B52}" destId="{C786259E-CE20-405F-AD84-FE67AD1F358C}" srcOrd="0" destOrd="0" presId="urn:microsoft.com/office/officeart/2005/8/layout/chevron2"/>
    <dgm:cxn modelId="{8669C262-4B2B-4FAA-B3EE-491D9647EF70}" type="presOf" srcId="{73FFB7FA-555C-4E2C-8C59-29B048887ECE}" destId="{ADCB75A0-7429-4D2C-9A56-1E629F43A855}" srcOrd="0" destOrd="0" presId="urn:microsoft.com/office/officeart/2005/8/layout/chevron2"/>
    <dgm:cxn modelId="{B2D77059-8B13-4C68-8A2E-70002F4812DB}" srcId="{CE312005-0A89-442D-971F-E9907A63C476}" destId="{BFBCBE1F-18EE-4539-9847-144A92E5AF07}" srcOrd="3" destOrd="0" parTransId="{E7E2EDA6-EBCC-4049-BE72-A86DBF33C44E}" sibTransId="{DD1AEE74-FDFC-4B9F-BC41-C2338438EFE7}"/>
    <dgm:cxn modelId="{B1010E07-EE8B-4BB0-8AA0-EBAE6CDD005F}" type="presParOf" srcId="{3F67E625-F4F8-4038-8916-1DDFB6BBED74}" destId="{34E8A8B5-A662-4FFA-B11E-21C128530E01}" srcOrd="0" destOrd="0" presId="urn:microsoft.com/office/officeart/2005/8/layout/chevron2"/>
    <dgm:cxn modelId="{3B5CB347-E354-4C9D-89E4-0432D9DA49B0}" type="presParOf" srcId="{34E8A8B5-A662-4FFA-B11E-21C128530E01}" destId="{842827DC-46C0-4C25-B8DA-31C5906637CD}" srcOrd="0" destOrd="0" presId="urn:microsoft.com/office/officeart/2005/8/layout/chevron2"/>
    <dgm:cxn modelId="{2E15436D-0737-4E31-B5A6-47DF24C42FF9}" type="presParOf" srcId="{34E8A8B5-A662-4FFA-B11E-21C128530E01}" destId="{ADCB75A0-7429-4D2C-9A56-1E629F43A855}" srcOrd="1" destOrd="0" presId="urn:microsoft.com/office/officeart/2005/8/layout/chevron2"/>
    <dgm:cxn modelId="{0170E863-C34C-4650-BEDE-7B5C52228BF5}" type="presParOf" srcId="{3F67E625-F4F8-4038-8916-1DDFB6BBED74}" destId="{FBA478F1-5FDF-405A-A32C-AB5040B3191C}" srcOrd="1" destOrd="0" presId="urn:microsoft.com/office/officeart/2005/8/layout/chevron2"/>
    <dgm:cxn modelId="{414AD1E7-AF35-4C1C-8B2A-2D1983403811}" type="presParOf" srcId="{3F67E625-F4F8-4038-8916-1DDFB6BBED74}" destId="{512A1C39-EFA0-4871-85D9-E709DF5153BD}" srcOrd="2" destOrd="0" presId="urn:microsoft.com/office/officeart/2005/8/layout/chevron2"/>
    <dgm:cxn modelId="{52ABBD80-56FB-43EE-B23F-08196A8A0591}" type="presParOf" srcId="{512A1C39-EFA0-4871-85D9-E709DF5153BD}" destId="{C93BFFA0-A9BC-41F8-9B32-D7525676F368}" srcOrd="0" destOrd="0" presId="urn:microsoft.com/office/officeart/2005/8/layout/chevron2"/>
    <dgm:cxn modelId="{E985E80E-9A02-47BA-9995-363FFFB50D7A}" type="presParOf" srcId="{512A1C39-EFA0-4871-85D9-E709DF5153BD}" destId="{EA8BB97C-F465-4BF2-97F2-9E69B58CC5D2}" srcOrd="1" destOrd="0" presId="urn:microsoft.com/office/officeart/2005/8/layout/chevron2"/>
    <dgm:cxn modelId="{73E89A03-09D7-462A-BC12-BC8CF7A0A5CC}" type="presParOf" srcId="{3F67E625-F4F8-4038-8916-1DDFB6BBED74}" destId="{9F5D5ECF-C0B5-4130-A873-84D88196B4C3}" srcOrd="3" destOrd="0" presId="urn:microsoft.com/office/officeart/2005/8/layout/chevron2"/>
    <dgm:cxn modelId="{3DB2E3B2-FAAC-408A-A672-2FA7A9DAC858}" type="presParOf" srcId="{3F67E625-F4F8-4038-8916-1DDFB6BBED74}" destId="{9C91ED29-1FA8-4F9B-8E47-A2FAE5A32B03}" srcOrd="4" destOrd="0" presId="urn:microsoft.com/office/officeart/2005/8/layout/chevron2"/>
    <dgm:cxn modelId="{79E81C10-4770-4E41-8185-3DE161A3B23D}" type="presParOf" srcId="{9C91ED29-1FA8-4F9B-8E47-A2FAE5A32B03}" destId="{C786259E-CE20-405F-AD84-FE67AD1F358C}" srcOrd="0" destOrd="0" presId="urn:microsoft.com/office/officeart/2005/8/layout/chevron2"/>
    <dgm:cxn modelId="{F2965669-F570-4657-B196-095BD6BE6B97}" type="presParOf" srcId="{9C91ED29-1FA8-4F9B-8E47-A2FAE5A32B03}" destId="{F2C9CFD0-0CEE-44F6-A386-C874DF2A0239}" srcOrd="1" destOrd="0" presId="urn:microsoft.com/office/officeart/2005/8/layout/chevron2"/>
    <dgm:cxn modelId="{47F885D7-E65A-44D7-AFE6-EBB9F05D6C06}" type="presParOf" srcId="{3F67E625-F4F8-4038-8916-1DDFB6BBED74}" destId="{3E18D72D-5E48-4557-BE77-F288D37B8E1E}" srcOrd="5" destOrd="0" presId="urn:microsoft.com/office/officeart/2005/8/layout/chevron2"/>
    <dgm:cxn modelId="{4E773A22-288E-48D3-A320-69C658A29755}" type="presParOf" srcId="{3F67E625-F4F8-4038-8916-1DDFB6BBED74}" destId="{6C51A944-FBDB-41B7-B4A8-870E838521FA}" srcOrd="6" destOrd="0" presId="urn:microsoft.com/office/officeart/2005/8/layout/chevron2"/>
    <dgm:cxn modelId="{993A0C2B-04B0-4047-8BE2-1CC4C3FDEB7C}" type="presParOf" srcId="{6C51A944-FBDB-41B7-B4A8-870E838521FA}" destId="{3F00C0DA-178F-4DCE-B50F-F2271EB3C996}" srcOrd="0" destOrd="0" presId="urn:microsoft.com/office/officeart/2005/8/layout/chevron2"/>
    <dgm:cxn modelId="{0079A9E0-34AA-413E-90D9-B743DC06731B}" type="presParOf" srcId="{6C51A944-FBDB-41B7-B4A8-870E838521FA}" destId="{F366A5AE-CED9-486A-9906-E49AB528B7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01002-ABE8-F14E-9C1D-AB9717E884BF}" type="doc">
      <dgm:prSet loTypeId="urn:microsoft.com/office/officeart/2005/8/layout/hProcess10" loCatId="process" qsTypeId="urn:microsoft.com/office/officeart/2005/8/quickstyle/simple4" qsCatId="simple" csTypeId="urn:microsoft.com/office/officeart/2005/8/colors/colorful1" csCatId="colorful" phldr="1"/>
      <dgm:spPr/>
    </dgm:pt>
    <dgm:pt modelId="{38021F21-8E0B-664D-A6BA-E36329766153}">
      <dgm:prSet phldrT="[Testo]"/>
      <dgm:spPr/>
      <dgm:t>
        <a:bodyPr/>
        <a:lstStyle/>
        <a:p>
          <a:r>
            <a:rPr lang="it-IT" dirty="0" smtClean="0"/>
            <a:t>Fattibilità politica</a:t>
          </a:r>
          <a:endParaRPr lang="it-IT" dirty="0"/>
        </a:p>
      </dgm:t>
    </dgm:pt>
    <dgm:pt modelId="{47001506-E2D3-1E49-9EE4-3E3CC5E0483D}" type="parTrans" cxnId="{DA6E95F7-43DE-8C47-B2E9-50373C0264D0}">
      <dgm:prSet/>
      <dgm:spPr/>
      <dgm:t>
        <a:bodyPr/>
        <a:lstStyle/>
        <a:p>
          <a:endParaRPr lang="it-IT"/>
        </a:p>
      </dgm:t>
    </dgm:pt>
    <dgm:pt modelId="{D8933915-1503-8447-B45E-D28EDBDC286A}" type="sibTrans" cxnId="{DA6E95F7-43DE-8C47-B2E9-50373C0264D0}">
      <dgm:prSet/>
      <dgm:spPr/>
      <dgm:t>
        <a:bodyPr/>
        <a:lstStyle/>
        <a:p>
          <a:endParaRPr lang="it-IT"/>
        </a:p>
      </dgm:t>
    </dgm:pt>
    <dgm:pt modelId="{7360953D-84D0-5D4E-976A-9557FE905707}">
      <dgm:prSet phldrT="[Testo]"/>
      <dgm:spPr/>
      <dgm:t>
        <a:bodyPr/>
        <a:lstStyle/>
        <a:p>
          <a:r>
            <a:rPr lang="it-IT" dirty="0" smtClean="0"/>
            <a:t>Fattibilità tecnica</a:t>
          </a:r>
          <a:endParaRPr lang="it-IT" dirty="0"/>
        </a:p>
      </dgm:t>
    </dgm:pt>
    <dgm:pt modelId="{324CA598-F8A9-524A-B5A4-9D7D8CCD3943}" type="parTrans" cxnId="{56A5173E-D9ED-B84B-A914-A23E3D7A58E1}">
      <dgm:prSet/>
      <dgm:spPr/>
      <dgm:t>
        <a:bodyPr/>
        <a:lstStyle/>
        <a:p>
          <a:endParaRPr lang="it-IT"/>
        </a:p>
      </dgm:t>
    </dgm:pt>
    <dgm:pt modelId="{DB76C6ED-7983-B148-B473-C4367248DCC9}" type="sibTrans" cxnId="{56A5173E-D9ED-B84B-A914-A23E3D7A58E1}">
      <dgm:prSet/>
      <dgm:spPr/>
      <dgm:t>
        <a:bodyPr/>
        <a:lstStyle/>
        <a:p>
          <a:endParaRPr lang="it-IT"/>
        </a:p>
      </dgm:t>
    </dgm:pt>
    <dgm:pt modelId="{82C07E33-EB48-074E-A6CF-FEF49FAEFE87}">
      <dgm:prSet phldrT="[Testo]"/>
      <dgm:spPr/>
      <dgm:t>
        <a:bodyPr/>
        <a:lstStyle/>
        <a:p>
          <a:r>
            <a:rPr lang="it-IT" dirty="0" smtClean="0"/>
            <a:t>Fattibilità economica</a:t>
          </a:r>
          <a:endParaRPr lang="it-IT" dirty="0"/>
        </a:p>
      </dgm:t>
    </dgm:pt>
    <dgm:pt modelId="{0B0E393C-83DF-FC4F-93C2-C263FB8AC928}" type="parTrans" cxnId="{1D0002E7-02E3-334D-8062-72E30EC7A564}">
      <dgm:prSet/>
      <dgm:spPr/>
      <dgm:t>
        <a:bodyPr/>
        <a:lstStyle/>
        <a:p>
          <a:endParaRPr lang="it-IT"/>
        </a:p>
      </dgm:t>
    </dgm:pt>
    <dgm:pt modelId="{66974D6A-1CC7-3D48-B7A0-0640C3887BF5}" type="sibTrans" cxnId="{1D0002E7-02E3-334D-8062-72E30EC7A564}">
      <dgm:prSet/>
      <dgm:spPr/>
      <dgm:t>
        <a:bodyPr/>
        <a:lstStyle/>
        <a:p>
          <a:endParaRPr lang="it-IT"/>
        </a:p>
      </dgm:t>
    </dgm:pt>
    <dgm:pt modelId="{950D7505-62EE-8E41-9968-A85A0E7E0D0C}" type="pres">
      <dgm:prSet presAssocID="{14D01002-ABE8-F14E-9C1D-AB9717E884BF}" presName="Name0" presStyleCnt="0">
        <dgm:presLayoutVars>
          <dgm:dir/>
          <dgm:resizeHandles val="exact"/>
        </dgm:presLayoutVars>
      </dgm:prSet>
      <dgm:spPr/>
    </dgm:pt>
    <dgm:pt modelId="{A4BDF94F-60DA-DF4A-81C7-E622D85A6803}" type="pres">
      <dgm:prSet presAssocID="{38021F21-8E0B-664D-A6BA-E36329766153}" presName="composite" presStyleCnt="0"/>
      <dgm:spPr/>
    </dgm:pt>
    <dgm:pt modelId="{235D81C6-F6F2-EE46-B49B-B8608326F1CF}" type="pres">
      <dgm:prSet presAssocID="{38021F21-8E0B-664D-A6BA-E36329766153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0FAF9E7-20F4-2F45-A12D-95F1F2FFD1D0}" type="pres">
      <dgm:prSet presAssocID="{38021F21-8E0B-664D-A6BA-E36329766153}" presName="txNode" presStyleLbl="node1" presStyleIdx="0" presStyleCnt="3" custLinFactNeighborY="-9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D086D9-CDEB-2840-AABA-02D815FBDC39}" type="pres">
      <dgm:prSet presAssocID="{D8933915-1503-8447-B45E-D28EDBDC286A}" presName="sibTrans" presStyleLbl="sibTrans2D1" presStyleIdx="0" presStyleCnt="2"/>
      <dgm:spPr/>
      <dgm:t>
        <a:bodyPr/>
        <a:lstStyle/>
        <a:p>
          <a:endParaRPr lang="it-IT"/>
        </a:p>
      </dgm:t>
    </dgm:pt>
    <dgm:pt modelId="{5A2A5ADB-7220-0E46-B47C-D2AC038F9674}" type="pres">
      <dgm:prSet presAssocID="{D8933915-1503-8447-B45E-D28EDBDC286A}" presName="connTx" presStyleLbl="sibTrans2D1" presStyleIdx="0" presStyleCnt="2"/>
      <dgm:spPr/>
      <dgm:t>
        <a:bodyPr/>
        <a:lstStyle/>
        <a:p>
          <a:endParaRPr lang="it-IT"/>
        </a:p>
      </dgm:t>
    </dgm:pt>
    <dgm:pt modelId="{3D86DDD2-B5B8-1744-A3E2-8C58277F209C}" type="pres">
      <dgm:prSet presAssocID="{7360953D-84D0-5D4E-976A-9557FE905707}" presName="composite" presStyleCnt="0"/>
      <dgm:spPr/>
    </dgm:pt>
    <dgm:pt modelId="{6CFBEA87-4E54-3B47-88AC-15231A8DBCBA}" type="pres">
      <dgm:prSet presAssocID="{7360953D-84D0-5D4E-976A-9557FE905707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D01379-3A1C-6345-9A94-F1EE6C447FD8}" type="pres">
      <dgm:prSet presAssocID="{7360953D-84D0-5D4E-976A-9557FE905707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E671C9-DB9D-7541-B099-32D97C297A96}" type="pres">
      <dgm:prSet presAssocID="{DB76C6ED-7983-B148-B473-C4367248DCC9}" presName="sibTrans" presStyleLbl="sibTrans2D1" presStyleIdx="1" presStyleCnt="2"/>
      <dgm:spPr/>
      <dgm:t>
        <a:bodyPr/>
        <a:lstStyle/>
        <a:p>
          <a:endParaRPr lang="it-IT"/>
        </a:p>
      </dgm:t>
    </dgm:pt>
    <dgm:pt modelId="{41F4D06A-8426-2A43-B5D5-DC7196470078}" type="pres">
      <dgm:prSet presAssocID="{DB76C6ED-7983-B148-B473-C4367248DCC9}" presName="connTx" presStyleLbl="sibTrans2D1" presStyleIdx="1" presStyleCnt="2"/>
      <dgm:spPr/>
      <dgm:t>
        <a:bodyPr/>
        <a:lstStyle/>
        <a:p>
          <a:endParaRPr lang="it-IT"/>
        </a:p>
      </dgm:t>
    </dgm:pt>
    <dgm:pt modelId="{9341D471-CFDB-0B45-85D2-7DC8494E9998}" type="pres">
      <dgm:prSet presAssocID="{82C07E33-EB48-074E-A6CF-FEF49FAEFE87}" presName="composite" presStyleCnt="0"/>
      <dgm:spPr/>
    </dgm:pt>
    <dgm:pt modelId="{DCB996D2-8577-3747-A88C-E1C525051467}" type="pres">
      <dgm:prSet presAssocID="{82C07E33-EB48-074E-A6CF-FEF49FAEFE87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C8C7C02-CD21-824A-8EA7-E10BB71F800B}" type="pres">
      <dgm:prSet presAssocID="{82C07E33-EB48-074E-A6CF-FEF49FAEFE87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0B2DE7-D096-2446-B90F-02CB48A9DE20}" type="presOf" srcId="{7360953D-84D0-5D4E-976A-9557FE905707}" destId="{00D01379-3A1C-6345-9A94-F1EE6C447FD8}" srcOrd="0" destOrd="0" presId="urn:microsoft.com/office/officeart/2005/8/layout/hProcess10"/>
    <dgm:cxn modelId="{AC1B88E1-6E2D-0F43-A93A-181610BA9C6F}" type="presOf" srcId="{14D01002-ABE8-F14E-9C1D-AB9717E884BF}" destId="{950D7505-62EE-8E41-9968-A85A0E7E0D0C}" srcOrd="0" destOrd="0" presId="urn:microsoft.com/office/officeart/2005/8/layout/hProcess10"/>
    <dgm:cxn modelId="{DA6E95F7-43DE-8C47-B2E9-50373C0264D0}" srcId="{14D01002-ABE8-F14E-9C1D-AB9717E884BF}" destId="{38021F21-8E0B-664D-A6BA-E36329766153}" srcOrd="0" destOrd="0" parTransId="{47001506-E2D3-1E49-9EE4-3E3CC5E0483D}" sibTransId="{D8933915-1503-8447-B45E-D28EDBDC286A}"/>
    <dgm:cxn modelId="{56A5173E-D9ED-B84B-A914-A23E3D7A58E1}" srcId="{14D01002-ABE8-F14E-9C1D-AB9717E884BF}" destId="{7360953D-84D0-5D4E-976A-9557FE905707}" srcOrd="1" destOrd="0" parTransId="{324CA598-F8A9-524A-B5A4-9D7D8CCD3943}" sibTransId="{DB76C6ED-7983-B148-B473-C4367248DCC9}"/>
    <dgm:cxn modelId="{C7D8ED4A-FBF8-3848-B7F7-5D2446FEE089}" type="presOf" srcId="{DB76C6ED-7983-B148-B473-C4367248DCC9}" destId="{00E671C9-DB9D-7541-B099-32D97C297A96}" srcOrd="0" destOrd="0" presId="urn:microsoft.com/office/officeart/2005/8/layout/hProcess10"/>
    <dgm:cxn modelId="{1D0002E7-02E3-334D-8062-72E30EC7A564}" srcId="{14D01002-ABE8-F14E-9C1D-AB9717E884BF}" destId="{82C07E33-EB48-074E-A6CF-FEF49FAEFE87}" srcOrd="2" destOrd="0" parTransId="{0B0E393C-83DF-FC4F-93C2-C263FB8AC928}" sibTransId="{66974D6A-1CC7-3D48-B7A0-0640C3887BF5}"/>
    <dgm:cxn modelId="{CCF04DB6-F27B-2F49-BE5E-2CA4FE255DB6}" type="presOf" srcId="{82C07E33-EB48-074E-A6CF-FEF49FAEFE87}" destId="{9C8C7C02-CD21-824A-8EA7-E10BB71F800B}" srcOrd="0" destOrd="0" presId="urn:microsoft.com/office/officeart/2005/8/layout/hProcess10"/>
    <dgm:cxn modelId="{815350BA-8F98-7D48-BD61-281F8F03EB8B}" type="presOf" srcId="{DB76C6ED-7983-B148-B473-C4367248DCC9}" destId="{41F4D06A-8426-2A43-B5D5-DC7196470078}" srcOrd="1" destOrd="0" presId="urn:microsoft.com/office/officeart/2005/8/layout/hProcess10"/>
    <dgm:cxn modelId="{7040ACF7-9400-9A49-9F8B-5B8A562C7526}" type="presOf" srcId="{38021F21-8E0B-664D-A6BA-E36329766153}" destId="{20FAF9E7-20F4-2F45-A12D-95F1F2FFD1D0}" srcOrd="0" destOrd="0" presId="urn:microsoft.com/office/officeart/2005/8/layout/hProcess10"/>
    <dgm:cxn modelId="{89EEF303-6BB7-3B47-B71D-5FF9AD57DBB5}" type="presOf" srcId="{D8933915-1503-8447-B45E-D28EDBDC286A}" destId="{A4D086D9-CDEB-2840-AABA-02D815FBDC39}" srcOrd="0" destOrd="0" presId="urn:microsoft.com/office/officeart/2005/8/layout/hProcess10"/>
    <dgm:cxn modelId="{C486B0C0-CE83-6442-B8FE-82593E0328D5}" type="presOf" srcId="{D8933915-1503-8447-B45E-D28EDBDC286A}" destId="{5A2A5ADB-7220-0E46-B47C-D2AC038F9674}" srcOrd="1" destOrd="0" presId="urn:microsoft.com/office/officeart/2005/8/layout/hProcess10"/>
    <dgm:cxn modelId="{98E6C214-6454-9E45-B649-073B42486774}" type="presParOf" srcId="{950D7505-62EE-8E41-9968-A85A0E7E0D0C}" destId="{A4BDF94F-60DA-DF4A-81C7-E622D85A6803}" srcOrd="0" destOrd="0" presId="urn:microsoft.com/office/officeart/2005/8/layout/hProcess10"/>
    <dgm:cxn modelId="{31D8C81F-05BE-D14C-A1C2-0DB2E6886089}" type="presParOf" srcId="{A4BDF94F-60DA-DF4A-81C7-E622D85A6803}" destId="{235D81C6-F6F2-EE46-B49B-B8608326F1CF}" srcOrd="0" destOrd="0" presId="urn:microsoft.com/office/officeart/2005/8/layout/hProcess10"/>
    <dgm:cxn modelId="{529A71FD-AB44-C84D-B08B-51CA9CF766B8}" type="presParOf" srcId="{A4BDF94F-60DA-DF4A-81C7-E622D85A6803}" destId="{20FAF9E7-20F4-2F45-A12D-95F1F2FFD1D0}" srcOrd="1" destOrd="0" presId="urn:microsoft.com/office/officeart/2005/8/layout/hProcess10"/>
    <dgm:cxn modelId="{AE549795-D884-D54A-A77F-D39F36061F59}" type="presParOf" srcId="{950D7505-62EE-8E41-9968-A85A0E7E0D0C}" destId="{A4D086D9-CDEB-2840-AABA-02D815FBDC39}" srcOrd="1" destOrd="0" presId="urn:microsoft.com/office/officeart/2005/8/layout/hProcess10"/>
    <dgm:cxn modelId="{459CEAC5-C7A0-7540-A434-314CA22E3C8D}" type="presParOf" srcId="{A4D086D9-CDEB-2840-AABA-02D815FBDC39}" destId="{5A2A5ADB-7220-0E46-B47C-D2AC038F9674}" srcOrd="0" destOrd="0" presId="urn:microsoft.com/office/officeart/2005/8/layout/hProcess10"/>
    <dgm:cxn modelId="{D6EA5463-C7C1-5446-8B9A-20C2D3B9A248}" type="presParOf" srcId="{950D7505-62EE-8E41-9968-A85A0E7E0D0C}" destId="{3D86DDD2-B5B8-1744-A3E2-8C58277F209C}" srcOrd="2" destOrd="0" presId="urn:microsoft.com/office/officeart/2005/8/layout/hProcess10"/>
    <dgm:cxn modelId="{51091AE3-CAC3-2145-9EC0-6663B8641C8D}" type="presParOf" srcId="{3D86DDD2-B5B8-1744-A3E2-8C58277F209C}" destId="{6CFBEA87-4E54-3B47-88AC-15231A8DBCBA}" srcOrd="0" destOrd="0" presId="urn:microsoft.com/office/officeart/2005/8/layout/hProcess10"/>
    <dgm:cxn modelId="{E31E78F7-4B25-1F40-A216-717441D6F649}" type="presParOf" srcId="{3D86DDD2-B5B8-1744-A3E2-8C58277F209C}" destId="{00D01379-3A1C-6345-9A94-F1EE6C447FD8}" srcOrd="1" destOrd="0" presId="urn:microsoft.com/office/officeart/2005/8/layout/hProcess10"/>
    <dgm:cxn modelId="{74644C0D-B8CF-4A4F-B741-A54B04E21112}" type="presParOf" srcId="{950D7505-62EE-8E41-9968-A85A0E7E0D0C}" destId="{00E671C9-DB9D-7541-B099-32D97C297A96}" srcOrd="3" destOrd="0" presId="urn:microsoft.com/office/officeart/2005/8/layout/hProcess10"/>
    <dgm:cxn modelId="{4C6524F3-4BFC-5141-B345-CBDAC33A6588}" type="presParOf" srcId="{00E671C9-DB9D-7541-B099-32D97C297A96}" destId="{41F4D06A-8426-2A43-B5D5-DC7196470078}" srcOrd="0" destOrd="0" presId="urn:microsoft.com/office/officeart/2005/8/layout/hProcess10"/>
    <dgm:cxn modelId="{CAF70F49-2147-1C48-AC1B-C12F8D446B5F}" type="presParOf" srcId="{950D7505-62EE-8E41-9968-A85A0E7E0D0C}" destId="{9341D471-CFDB-0B45-85D2-7DC8494E9998}" srcOrd="4" destOrd="0" presId="urn:microsoft.com/office/officeart/2005/8/layout/hProcess10"/>
    <dgm:cxn modelId="{70442870-B642-784E-A854-68E4BA698EF1}" type="presParOf" srcId="{9341D471-CFDB-0B45-85D2-7DC8494E9998}" destId="{DCB996D2-8577-3747-A88C-E1C525051467}" srcOrd="0" destOrd="0" presId="urn:microsoft.com/office/officeart/2005/8/layout/hProcess10"/>
    <dgm:cxn modelId="{31014D63-36AA-FB48-8AFE-510E567B8777}" type="presParOf" srcId="{9341D471-CFDB-0B45-85D2-7DC8494E9998}" destId="{9C8C7C02-CD21-824A-8EA7-E10BB71F800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CE8CF8-FF06-6948-96D2-05E9907E5716}">
      <dsp:nvSpPr>
        <dsp:cNvPr id="0" name=""/>
        <dsp:cNvSpPr/>
      </dsp:nvSpPr>
      <dsp:spPr>
        <a:xfrm>
          <a:off x="867218" y="76855"/>
          <a:ext cx="6502237" cy="6502237"/>
        </a:xfrm>
        <a:prstGeom prst="circularArrow">
          <a:avLst>
            <a:gd name="adj1" fmla="val 5544"/>
            <a:gd name="adj2" fmla="val 330680"/>
            <a:gd name="adj3" fmla="val 15102174"/>
            <a:gd name="adj4" fmla="val 1662061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17FE91-FF34-8343-BFF2-5D950F39D2E7}">
      <dsp:nvSpPr>
        <dsp:cNvPr id="0" name=""/>
        <dsp:cNvSpPr/>
      </dsp:nvSpPr>
      <dsp:spPr>
        <a:xfrm>
          <a:off x="2703580" y="70121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Provincia e Regione</a:t>
          </a:r>
          <a:endParaRPr lang="it-IT" sz="1600" b="1" kern="1200" dirty="0"/>
        </a:p>
      </dsp:txBody>
      <dsp:txXfrm>
        <a:off x="2703580" y="70121"/>
        <a:ext cx="1162729" cy="581364"/>
      </dsp:txXfrm>
    </dsp:sp>
    <dsp:sp modelId="{5854B8CD-1740-B546-9CEE-49D326942CF5}">
      <dsp:nvSpPr>
        <dsp:cNvPr id="0" name=""/>
        <dsp:cNvSpPr/>
      </dsp:nvSpPr>
      <dsp:spPr>
        <a:xfrm>
          <a:off x="4460825" y="288028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989"/>
                <a:satOff val="-335"/>
                <a:lumOff val="21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989"/>
                <a:satOff val="-335"/>
                <a:lumOff val="21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989"/>
                <a:satOff val="-335"/>
                <a:lumOff val="21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Autorità Portuale</a:t>
          </a:r>
          <a:endParaRPr lang="it-IT" sz="1600" b="1" kern="1200" dirty="0"/>
        </a:p>
      </dsp:txBody>
      <dsp:txXfrm>
        <a:off x="4460825" y="288028"/>
        <a:ext cx="1162729" cy="581364"/>
      </dsp:txXfrm>
    </dsp:sp>
    <dsp:sp modelId="{2EB49A57-61D0-5D41-B382-938C60235CD4}">
      <dsp:nvSpPr>
        <dsp:cNvPr id="0" name=""/>
        <dsp:cNvSpPr/>
      </dsp:nvSpPr>
      <dsp:spPr>
        <a:xfrm>
          <a:off x="5828979" y="864097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5979"/>
                <a:satOff val="-671"/>
                <a:lumOff val="42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5979"/>
                <a:satOff val="-671"/>
                <a:lumOff val="42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5979"/>
                <a:satOff val="-671"/>
                <a:lumOff val="42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Camera di commercio</a:t>
          </a:r>
          <a:endParaRPr lang="it-IT" sz="1600" b="1" kern="1200" dirty="0"/>
        </a:p>
      </dsp:txBody>
      <dsp:txXfrm>
        <a:off x="5828979" y="864097"/>
        <a:ext cx="1162729" cy="581364"/>
      </dsp:txXfrm>
    </dsp:sp>
    <dsp:sp modelId="{D8C157B3-9E24-9742-9CC5-14BEE3689C4C}">
      <dsp:nvSpPr>
        <dsp:cNvPr id="0" name=""/>
        <dsp:cNvSpPr/>
      </dsp:nvSpPr>
      <dsp:spPr>
        <a:xfrm>
          <a:off x="6405039" y="3024331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CTT</a:t>
          </a:r>
          <a:endParaRPr lang="it-IT" sz="1600" b="1" kern="1200" dirty="0"/>
        </a:p>
      </dsp:txBody>
      <dsp:txXfrm>
        <a:off x="6405039" y="3024331"/>
        <a:ext cx="1162729" cy="581364"/>
      </dsp:txXfrm>
    </dsp:sp>
    <dsp:sp modelId="{6C77406A-0D85-844E-9E46-2CF2AC804D64}">
      <dsp:nvSpPr>
        <dsp:cNvPr id="0" name=""/>
        <dsp:cNvSpPr/>
      </dsp:nvSpPr>
      <dsp:spPr>
        <a:xfrm>
          <a:off x="6189025" y="4104457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ASL</a:t>
          </a:r>
          <a:endParaRPr lang="it-IT" sz="1600" b="1" kern="1200" dirty="0"/>
        </a:p>
      </dsp:txBody>
      <dsp:txXfrm>
        <a:off x="6189025" y="4104457"/>
        <a:ext cx="1162729" cy="581364"/>
      </dsp:txXfrm>
    </dsp:sp>
    <dsp:sp modelId="{9D0D0A0E-494C-8640-829F-CBD19FF20A1D}">
      <dsp:nvSpPr>
        <dsp:cNvPr id="0" name=""/>
        <dsp:cNvSpPr/>
      </dsp:nvSpPr>
      <dsp:spPr>
        <a:xfrm>
          <a:off x="6229123" y="5064642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4947"/>
                <a:satOff val="-1677"/>
                <a:lumOff val="1070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4947"/>
                <a:satOff val="-1677"/>
                <a:lumOff val="1070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4947"/>
                <a:satOff val="-1677"/>
                <a:lumOff val="107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Prefettura</a:t>
          </a:r>
          <a:endParaRPr lang="it-IT" sz="1600" b="1" kern="1200" dirty="0"/>
        </a:p>
      </dsp:txBody>
      <dsp:txXfrm>
        <a:off x="6229123" y="5064642"/>
        <a:ext cx="1162729" cy="581364"/>
      </dsp:txXfrm>
    </dsp:sp>
    <dsp:sp modelId="{EF09FBB9-1E83-2F4D-BD04-37508A64C817}">
      <dsp:nvSpPr>
        <dsp:cNvPr id="0" name=""/>
        <dsp:cNvSpPr/>
      </dsp:nvSpPr>
      <dsp:spPr>
        <a:xfrm>
          <a:off x="1601836" y="804602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Residenti</a:t>
          </a:r>
          <a:endParaRPr lang="it-IT" sz="1600" b="1" kern="1200" dirty="0"/>
        </a:p>
      </dsp:txBody>
      <dsp:txXfrm>
        <a:off x="1601836" y="804602"/>
        <a:ext cx="1162729" cy="581364"/>
      </dsp:txXfrm>
    </dsp:sp>
    <dsp:sp modelId="{106E411F-EDD8-2446-AFAA-92437B65386C}">
      <dsp:nvSpPr>
        <dsp:cNvPr id="0" name=""/>
        <dsp:cNvSpPr/>
      </dsp:nvSpPr>
      <dsp:spPr>
        <a:xfrm>
          <a:off x="3884759" y="5467318"/>
          <a:ext cx="1832183" cy="58135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0925"/>
                <a:satOff val="-2347"/>
                <a:lumOff val="149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0925"/>
                <a:satOff val="-2347"/>
                <a:lumOff val="149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0925"/>
                <a:satOff val="-2347"/>
                <a:lumOff val="14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Imprese (es. IGD, AZIMUT, ecc.)</a:t>
          </a:r>
          <a:endParaRPr lang="it-IT" sz="1600" b="1" kern="1200" dirty="0"/>
        </a:p>
      </dsp:txBody>
      <dsp:txXfrm>
        <a:off x="3884759" y="5467318"/>
        <a:ext cx="1832183" cy="581353"/>
      </dsp:txXfrm>
    </dsp:sp>
    <dsp:sp modelId="{5C76E9E0-5E01-4082-81F9-4513ED0482A3}">
      <dsp:nvSpPr>
        <dsp:cNvPr id="0" name=""/>
        <dsp:cNvSpPr/>
      </dsp:nvSpPr>
      <dsp:spPr>
        <a:xfrm>
          <a:off x="1584178" y="5328589"/>
          <a:ext cx="1731455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Commercianti</a:t>
          </a:r>
          <a:endParaRPr lang="it-IT" sz="1600" b="1" kern="1200" dirty="0"/>
        </a:p>
      </dsp:txBody>
      <dsp:txXfrm>
        <a:off x="1584178" y="5328589"/>
        <a:ext cx="1731455" cy="581364"/>
      </dsp:txXfrm>
    </dsp:sp>
    <dsp:sp modelId="{4F7A050B-5CD0-B04E-9264-4B2DFCD574B4}">
      <dsp:nvSpPr>
        <dsp:cNvPr id="0" name=""/>
        <dsp:cNvSpPr/>
      </dsp:nvSpPr>
      <dsp:spPr>
        <a:xfrm>
          <a:off x="793909" y="4477048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Associazioni e circoli</a:t>
          </a:r>
          <a:endParaRPr lang="it-IT" sz="1600" b="1" kern="1200" dirty="0"/>
        </a:p>
      </dsp:txBody>
      <dsp:txXfrm>
        <a:off x="793909" y="4477048"/>
        <a:ext cx="1162729" cy="581364"/>
      </dsp:txXfrm>
    </dsp:sp>
    <dsp:sp modelId="{890F1501-1B32-4545-97D3-DADEBB5B9B97}">
      <dsp:nvSpPr>
        <dsp:cNvPr id="0" name=""/>
        <dsp:cNvSpPr/>
      </dsp:nvSpPr>
      <dsp:spPr>
        <a:xfrm>
          <a:off x="573565" y="3008067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9893"/>
                <a:satOff val="-3353"/>
                <a:lumOff val="2140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9893"/>
                <a:satOff val="-3353"/>
                <a:lumOff val="2140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9893"/>
                <a:satOff val="-3353"/>
                <a:lumOff val="214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Scuole del territorio</a:t>
          </a:r>
          <a:endParaRPr lang="it-IT" sz="1600" b="1" kern="1200" dirty="0"/>
        </a:p>
      </dsp:txBody>
      <dsp:txXfrm>
        <a:off x="573565" y="3008067"/>
        <a:ext cx="1162729" cy="581364"/>
      </dsp:txXfrm>
    </dsp:sp>
    <dsp:sp modelId="{F7F236FA-1076-184D-B376-AD60FCD48433}">
      <dsp:nvSpPr>
        <dsp:cNvPr id="0" name=""/>
        <dsp:cNvSpPr/>
      </dsp:nvSpPr>
      <dsp:spPr>
        <a:xfrm>
          <a:off x="866407" y="1779480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2883"/>
                <a:satOff val="-3689"/>
                <a:lumOff val="235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2883"/>
                <a:satOff val="-3689"/>
                <a:lumOff val="235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2883"/>
                <a:satOff val="-3689"/>
                <a:lumOff val="235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smtClean="0"/>
            <a:t>Enti di ricerca</a:t>
          </a:r>
          <a:endParaRPr lang="it-IT" sz="1600" b="1" kern="1200" dirty="0"/>
        </a:p>
      </dsp:txBody>
      <dsp:txXfrm>
        <a:off x="866407" y="1779480"/>
        <a:ext cx="1162729" cy="581364"/>
      </dsp:txXfrm>
    </dsp:sp>
    <dsp:sp modelId="{BA5F5B10-045D-4713-BD13-B3919DC1BBAF}">
      <dsp:nvSpPr>
        <dsp:cNvPr id="0" name=""/>
        <dsp:cNvSpPr/>
      </dsp:nvSpPr>
      <dsp:spPr>
        <a:xfrm>
          <a:off x="6189029" y="1800194"/>
          <a:ext cx="1162729" cy="58136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0" kern="1200" dirty="0" err="1" smtClean="0"/>
            <a:t>Spil</a:t>
          </a:r>
          <a:endParaRPr lang="it-IT" sz="2400" b="0" kern="1200" dirty="0"/>
        </a:p>
      </dsp:txBody>
      <dsp:txXfrm>
        <a:off x="6189029" y="1800194"/>
        <a:ext cx="1162729" cy="5813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2827DC-46C0-4C25-B8DA-31C5906637CD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19 luglio</a:t>
          </a:r>
          <a:endParaRPr lang="it-IT" sz="1300" b="1" kern="1200" dirty="0"/>
        </a:p>
      </dsp:txBody>
      <dsp:txXfrm rot="5400000">
        <a:off x="-169068" y="169670"/>
        <a:ext cx="1127124" cy="788987"/>
      </dsp:txXfrm>
    </dsp:sp>
    <dsp:sp modelId="{ADCB75A0-7429-4D2C-9A56-1E629F43A855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solidFill>
                <a:srgbClr val="C00000"/>
              </a:solidFill>
            </a:rPr>
            <a:t>Scadenza presentazione ufficiale dei progetti</a:t>
          </a:r>
          <a:endParaRPr lang="it-IT" sz="2000" kern="1200" dirty="0">
            <a:solidFill>
              <a:srgbClr val="C00000"/>
            </a:solidFill>
          </a:endParaRPr>
        </a:p>
      </dsp:txBody>
      <dsp:txXfrm rot="5400000">
        <a:off x="3076178" y="-2286589"/>
        <a:ext cx="732631" cy="5307012"/>
      </dsp:txXfrm>
    </dsp:sp>
    <dsp:sp modelId="{C93BFFA0-A9BC-41F8-9B32-D7525676F368}">
      <dsp:nvSpPr>
        <dsp:cNvPr id="0" name=""/>
        <dsp:cNvSpPr/>
      </dsp:nvSpPr>
      <dsp:spPr>
        <a:xfrm rot="5400000">
          <a:off x="-169068" y="1153017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Settembre</a:t>
          </a:r>
          <a:endParaRPr lang="it-IT" sz="1300" b="1" kern="1200" dirty="0"/>
        </a:p>
      </dsp:txBody>
      <dsp:txXfrm rot="5400000">
        <a:off x="-169068" y="1153017"/>
        <a:ext cx="1127124" cy="788987"/>
      </dsp:txXfrm>
    </dsp:sp>
    <dsp:sp modelId="{EA8BB97C-F465-4BF2-97F2-9E69B58CC5D2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solidFill>
                <a:srgbClr val="C00000"/>
              </a:solidFill>
            </a:rPr>
            <a:t>Valutazione dei progetti da parte dell’Amministrazione</a:t>
          </a:r>
          <a:endParaRPr lang="it-IT" sz="2000" kern="1200" dirty="0">
            <a:solidFill>
              <a:srgbClr val="C00000"/>
            </a:solidFill>
          </a:endParaRPr>
        </a:p>
      </dsp:txBody>
      <dsp:txXfrm rot="5400000">
        <a:off x="3076178" y="-1308031"/>
        <a:ext cx="732631" cy="5307012"/>
      </dsp:txXfrm>
    </dsp:sp>
    <dsp:sp modelId="{C786259E-CE20-405F-AD84-FE67AD1F358C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Ottobre</a:t>
          </a:r>
          <a:endParaRPr lang="it-IT" sz="1300" b="1" kern="1200" dirty="0"/>
        </a:p>
      </dsp:txBody>
      <dsp:txXfrm rot="5400000">
        <a:off x="-169068" y="2126784"/>
        <a:ext cx="1127124" cy="788987"/>
      </dsp:txXfrm>
    </dsp:sp>
    <dsp:sp modelId="{F2C9CFD0-0CEE-44F6-A386-C874DF2A0239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solidFill>
                <a:srgbClr val="C00000"/>
              </a:solidFill>
            </a:rPr>
            <a:t>Incontro pubblico: L’Amministrazione accoglie o rifiuta le proposte motivandone le ragioni  </a:t>
          </a:r>
          <a:endParaRPr lang="it-IT" sz="2000" kern="1200" dirty="0">
            <a:solidFill>
              <a:srgbClr val="C00000"/>
            </a:solidFill>
          </a:endParaRPr>
        </a:p>
      </dsp:txBody>
      <dsp:txXfrm rot="5400000">
        <a:off x="3076178" y="-329474"/>
        <a:ext cx="732631" cy="5307012"/>
      </dsp:txXfrm>
    </dsp:sp>
    <dsp:sp modelId="{3F00C0DA-178F-4DCE-B50F-F2271EB3C99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 smtClean="0"/>
            <a:t>Ottobre</a:t>
          </a:r>
          <a:endParaRPr lang="it-IT" sz="1300" b="1" kern="1200" dirty="0"/>
        </a:p>
      </dsp:txBody>
      <dsp:txXfrm rot="5400000">
        <a:off x="-169068" y="3105342"/>
        <a:ext cx="1127124" cy="788987"/>
      </dsp:txXfrm>
    </dsp:sp>
    <dsp:sp modelId="{F366A5AE-CED9-486A-9906-E49AB528B7F8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solidFill>
                <a:srgbClr val="C00000"/>
              </a:solidFill>
            </a:rPr>
            <a:t>Partecipazione continua attraverso la piattaforma AIRESIS</a:t>
          </a:r>
          <a:endParaRPr lang="it-IT" sz="2000" kern="1200" dirty="0">
            <a:solidFill>
              <a:srgbClr val="C00000"/>
            </a:solidFill>
          </a:endParaRPr>
        </a:p>
      </dsp:txBody>
      <dsp:txXfrm rot="5400000">
        <a:off x="3076178" y="649083"/>
        <a:ext cx="732631" cy="5307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5D81C6-F6F2-EE46-B49B-B8608326F1CF}">
      <dsp:nvSpPr>
        <dsp:cNvPr id="0" name=""/>
        <dsp:cNvSpPr/>
      </dsp:nvSpPr>
      <dsp:spPr>
        <a:xfrm>
          <a:off x="3384" y="704742"/>
          <a:ext cx="1594346" cy="15943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FAF9E7-20F4-2F45-A12D-95F1F2FFD1D0}">
      <dsp:nvSpPr>
        <dsp:cNvPr id="0" name=""/>
        <dsp:cNvSpPr/>
      </dsp:nvSpPr>
      <dsp:spPr>
        <a:xfrm>
          <a:off x="262929" y="1646842"/>
          <a:ext cx="1594346" cy="1594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Fattibilità politica</a:t>
          </a:r>
          <a:endParaRPr lang="it-IT" sz="2300" kern="1200" dirty="0"/>
        </a:p>
      </dsp:txBody>
      <dsp:txXfrm>
        <a:off x="262929" y="1646842"/>
        <a:ext cx="1594346" cy="1594346"/>
      </dsp:txXfrm>
    </dsp:sp>
    <dsp:sp modelId="{A4D086D9-CDEB-2840-AABA-02D815FBDC39}">
      <dsp:nvSpPr>
        <dsp:cNvPr id="0" name=""/>
        <dsp:cNvSpPr/>
      </dsp:nvSpPr>
      <dsp:spPr>
        <a:xfrm>
          <a:off x="1904837" y="1310366"/>
          <a:ext cx="307106" cy="383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1904837" y="1310366"/>
        <a:ext cx="307106" cy="383099"/>
      </dsp:txXfrm>
    </dsp:sp>
    <dsp:sp modelId="{6CFBEA87-4E54-3B47-88AC-15231A8DBCBA}">
      <dsp:nvSpPr>
        <dsp:cNvPr id="0" name=""/>
        <dsp:cNvSpPr/>
      </dsp:nvSpPr>
      <dsp:spPr>
        <a:xfrm>
          <a:off x="2475178" y="704742"/>
          <a:ext cx="1594346" cy="15943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D01379-3A1C-6345-9A94-F1EE6C447FD8}">
      <dsp:nvSpPr>
        <dsp:cNvPr id="0" name=""/>
        <dsp:cNvSpPr/>
      </dsp:nvSpPr>
      <dsp:spPr>
        <a:xfrm>
          <a:off x="2734722" y="1661350"/>
          <a:ext cx="1594346" cy="1594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Fattibilità tecnica</a:t>
          </a:r>
          <a:endParaRPr lang="it-IT" sz="2300" kern="1200" dirty="0"/>
        </a:p>
      </dsp:txBody>
      <dsp:txXfrm>
        <a:off x="2734722" y="1661350"/>
        <a:ext cx="1594346" cy="1594346"/>
      </dsp:txXfrm>
    </dsp:sp>
    <dsp:sp modelId="{00E671C9-DB9D-7541-B099-32D97C297A96}">
      <dsp:nvSpPr>
        <dsp:cNvPr id="0" name=""/>
        <dsp:cNvSpPr/>
      </dsp:nvSpPr>
      <dsp:spPr>
        <a:xfrm>
          <a:off x="4376631" y="1310366"/>
          <a:ext cx="307106" cy="383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kern="1200"/>
        </a:p>
      </dsp:txBody>
      <dsp:txXfrm>
        <a:off x="4376631" y="1310366"/>
        <a:ext cx="307106" cy="383099"/>
      </dsp:txXfrm>
    </dsp:sp>
    <dsp:sp modelId="{DCB996D2-8577-3747-A88C-E1C525051467}">
      <dsp:nvSpPr>
        <dsp:cNvPr id="0" name=""/>
        <dsp:cNvSpPr/>
      </dsp:nvSpPr>
      <dsp:spPr>
        <a:xfrm>
          <a:off x="4946972" y="704742"/>
          <a:ext cx="1594346" cy="15943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8C7C02-CD21-824A-8EA7-E10BB71F800B}">
      <dsp:nvSpPr>
        <dsp:cNvPr id="0" name=""/>
        <dsp:cNvSpPr/>
      </dsp:nvSpPr>
      <dsp:spPr>
        <a:xfrm>
          <a:off x="5206516" y="1661350"/>
          <a:ext cx="1594346" cy="15943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Fattibilità economica</a:t>
          </a:r>
          <a:endParaRPr lang="it-IT" sz="2300" kern="1200" dirty="0"/>
        </a:p>
      </dsp:txBody>
      <dsp:txXfrm>
        <a:off x="5206516" y="1661350"/>
        <a:ext cx="1594346" cy="159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F68D-C57A-41B1-9ABF-FB27AABE1403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7CC-7F8E-434A-8299-AB32C45FF2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07CC-7F8E-434A-8299-AB32C45FF207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7389-2DB5-4E9A-BC20-E52F841DF6B2}" type="datetimeFigureOut">
              <a:rPr lang="it-IT" smtClean="0"/>
              <a:pPr/>
              <a:t>09/07/2015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E228-E204-4ED9-AC80-FD24ABB1AFE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arrotondato 18"/>
          <p:cNvSpPr/>
          <p:nvPr/>
        </p:nvSpPr>
        <p:spPr>
          <a:xfrm>
            <a:off x="228600" y="4267200"/>
            <a:ext cx="2819400" cy="2438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5400" b="1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228600" y="216000"/>
            <a:ext cx="8610600" cy="2146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5400" b="1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228600" y="2622600"/>
            <a:ext cx="8686800" cy="1420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1524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Il futuro è dietro la Porta (a Mare)!</a:t>
            </a:r>
          </a:p>
          <a:p>
            <a:r>
              <a:rPr lang="it-IT" sz="2000" b="1" dirty="0" smtClean="0">
                <a:solidFill>
                  <a:srgbClr val="B7DEE8"/>
                </a:solidFill>
              </a:rPr>
              <a:t>Percorso partecipativo finanziato dalla Regione Toscana </a:t>
            </a:r>
            <a:br>
              <a:rPr lang="it-IT" sz="2000" b="1" dirty="0" smtClean="0">
                <a:solidFill>
                  <a:srgbClr val="B7DEE8"/>
                </a:solidFill>
              </a:rPr>
            </a:br>
            <a:r>
              <a:rPr lang="it-IT" sz="2000" b="1" dirty="0" smtClean="0">
                <a:solidFill>
                  <a:srgbClr val="B7DEE8"/>
                </a:solidFill>
              </a:rPr>
              <a:t>nell’ambito della legge R.T. n. 46/2.8.2013</a:t>
            </a:r>
            <a:endParaRPr lang="it-IT" sz="2000" b="1" dirty="0">
              <a:solidFill>
                <a:srgbClr val="B7DEE8"/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-228600" y="2049760"/>
            <a:ext cx="3553544" cy="541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1200" dirty="0" smtClean="0"/>
              <a:t>Comune di Livorno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28598" y="304800"/>
            <a:ext cx="2390802" cy="490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5403" y="909448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2216" y="4368307"/>
            <a:ext cx="1656184" cy="73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1628" y="381000"/>
            <a:ext cx="168377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44721" y="838200"/>
            <a:ext cx="3589679" cy="10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0482" y="5701822"/>
            <a:ext cx="1355518" cy="9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973" y="5257800"/>
            <a:ext cx="1485227" cy="48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arrotondato 14"/>
          <p:cNvSpPr/>
          <p:nvPr/>
        </p:nvSpPr>
        <p:spPr>
          <a:xfrm>
            <a:off x="3352800" y="4267200"/>
            <a:ext cx="5562600" cy="239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b="1" dirty="0" smtClean="0"/>
              <a:t>Primo incontro di restituzione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115616" y="332656"/>
            <a:ext cx="8028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Lungomare e ambito allargato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 t="38571"/>
          <a:stretch>
            <a:fillRect/>
          </a:stretch>
        </p:blipFill>
        <p:spPr bwMode="auto">
          <a:xfrm>
            <a:off x="251520" y="1772816"/>
            <a:ext cx="849695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555776" y="332656"/>
            <a:ext cx="4199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Borgo San Jacopo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537" y="1916832"/>
            <a:ext cx="8937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555776" y="33265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www.melfi5stelle.it/images/icone/airesis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44624"/>
            <a:ext cx="4895833" cy="13681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print"/>
          <a:srcRect t="8363" b="19188"/>
          <a:stretch>
            <a:fillRect/>
          </a:stretch>
        </p:blipFill>
        <p:spPr bwMode="auto">
          <a:xfrm>
            <a:off x="994589" y="1556792"/>
            <a:ext cx="70236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0" y="537321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A settembre il percorso partecipativo ufficiale finirà, ma la vera sfida è quella di </a:t>
            </a:r>
            <a:r>
              <a:rPr lang="it-IT" sz="2000" b="1" dirty="0" smtClean="0">
                <a:solidFill>
                  <a:srgbClr val="FF0000"/>
                </a:solidFill>
              </a:rPr>
              <a:t>continuare a partecipare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attraverso la piattaforma di partecipazione denominata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</a:rPr>
              <a:t>Airesis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. Attualmente </a:t>
            </a:r>
            <a:r>
              <a:rPr lang="it-IT" sz="2000" b="1" dirty="0" smtClean="0">
                <a:solidFill>
                  <a:srgbClr val="FF0000"/>
                </a:solidFill>
              </a:rPr>
              <a:t>101 persone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stanno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</a:rPr>
              <a:t>co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 - progettando le </a:t>
            </a:r>
            <a:r>
              <a:rPr lang="it-IT" sz="2000" b="1" dirty="0" smtClean="0">
                <a:solidFill>
                  <a:srgbClr val="FF0000"/>
                </a:solidFill>
              </a:rPr>
              <a:t>41 proposte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emerse durante il percorso. </a:t>
            </a:r>
            <a:endParaRPr lang="it-IT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assessorati_proposte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6672"/>
            <a:ext cx="8108776" cy="6164500"/>
          </a:xfrm>
          <a:prstGeom prst="rect">
            <a:avLst/>
          </a:prstGeom>
        </p:spPr>
      </p:pic>
      <p:sp>
        <p:nvSpPr>
          <p:cNvPr id="25" name="Titolo 1"/>
          <p:cNvSpPr txBox="1">
            <a:spLocks/>
          </p:cNvSpPr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16200000">
            <a:off x="-1959722" y="3069479"/>
            <a:ext cx="458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Progetti e assessorati</a:t>
            </a:r>
            <a:endParaRPr lang="it-IT" sz="4000" dirty="0">
              <a:solidFill>
                <a:schemeClr val="bg1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1907704" y="1268760"/>
            <a:ext cx="6696744" cy="3168352"/>
            <a:chOff x="1907704" y="1268760"/>
            <a:chExt cx="6696744" cy="3168352"/>
          </a:xfrm>
        </p:grpSpPr>
        <p:cxnSp>
          <p:nvCxnSpPr>
            <p:cNvPr id="6" name="Connettore 1 5"/>
            <p:cNvCxnSpPr/>
            <p:nvPr/>
          </p:nvCxnSpPr>
          <p:spPr>
            <a:xfrm>
              <a:off x="1907704" y="3933056"/>
              <a:ext cx="19442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tangolo arrotondato 6"/>
            <p:cNvSpPr/>
            <p:nvPr/>
          </p:nvSpPr>
          <p:spPr>
            <a:xfrm>
              <a:off x="6804248" y="1268760"/>
              <a:ext cx="1800200" cy="1224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6804248" y="3717032"/>
              <a:ext cx="1728192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Connettore 2 9"/>
            <p:cNvCxnSpPr/>
            <p:nvPr/>
          </p:nvCxnSpPr>
          <p:spPr>
            <a:xfrm flipV="1">
              <a:off x="3923928" y="2132856"/>
              <a:ext cx="3024336" cy="1800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>
              <a:off x="3851920" y="3933056"/>
              <a:ext cx="3024336" cy="2880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 txBox="1">
            <a:spLocks/>
          </p:cNvSpPr>
          <p:nvPr/>
        </p:nvSpPr>
        <p:spPr>
          <a:xfrm>
            <a:off x="0" y="0"/>
            <a:ext cx="76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-1959722" y="3069479"/>
            <a:ext cx="4583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Progetti e assessorati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5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 descr="assessorati_proposte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8700"/>
            <a:ext cx="8956946" cy="6809300"/>
          </a:xfrm>
          <a:prstGeom prst="rect">
            <a:avLst/>
          </a:prstGeom>
        </p:spPr>
      </p:pic>
      <p:grpSp>
        <p:nvGrpSpPr>
          <p:cNvPr id="24" name="Gruppo 23"/>
          <p:cNvGrpSpPr/>
          <p:nvPr/>
        </p:nvGrpSpPr>
        <p:grpSpPr>
          <a:xfrm>
            <a:off x="1115616" y="980728"/>
            <a:ext cx="7704856" cy="3744416"/>
            <a:chOff x="1115616" y="980728"/>
            <a:chExt cx="7704856" cy="3744416"/>
          </a:xfrm>
        </p:grpSpPr>
        <p:cxnSp>
          <p:nvCxnSpPr>
            <p:cNvPr id="10" name="Connettore 1 9"/>
            <p:cNvCxnSpPr/>
            <p:nvPr/>
          </p:nvCxnSpPr>
          <p:spPr>
            <a:xfrm>
              <a:off x="1115616" y="4725144"/>
              <a:ext cx="24482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tangolo arrotondato 10"/>
            <p:cNvSpPr/>
            <p:nvPr/>
          </p:nvSpPr>
          <p:spPr>
            <a:xfrm>
              <a:off x="6876256" y="980728"/>
              <a:ext cx="1944216" cy="12961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6876256" y="2852936"/>
              <a:ext cx="1944216" cy="64807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0" name="Connettore 2 19"/>
            <p:cNvCxnSpPr/>
            <p:nvPr/>
          </p:nvCxnSpPr>
          <p:spPr>
            <a:xfrm flipV="1">
              <a:off x="3635896" y="3429000"/>
              <a:ext cx="3240360" cy="12241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V="1">
              <a:off x="3635896" y="1844824"/>
              <a:ext cx="3240360" cy="27363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/>
          <p:cNvSpPr txBox="1"/>
          <p:nvPr/>
        </p:nvSpPr>
        <p:spPr>
          <a:xfrm rot="19809773">
            <a:off x="899592" y="3068960"/>
            <a:ext cx="7557903" cy="58477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sz="3200" dirty="0" smtClean="0"/>
              <a:t>TUTTI GLI ASSESSORATI SONO COINVOLTI !!!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1447800" cy="6858000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 rot="16200000">
            <a:off x="-1642716" y="3691284"/>
            <a:ext cx="4711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bg1"/>
                </a:solidFill>
              </a:rPr>
              <a:t>Altri soggetti coinvolti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21507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1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3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6" name="Diagramma 15"/>
          <p:cNvGraphicFramePr>
            <a:graphicFrameLocks noChangeAspect="1"/>
          </p:cNvGraphicFramePr>
          <p:nvPr/>
        </p:nvGraphicFramePr>
        <p:xfrm>
          <a:off x="971600" y="404664"/>
          <a:ext cx="83847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ttangolo arrotondato 16"/>
          <p:cNvSpPr/>
          <p:nvPr/>
        </p:nvSpPr>
        <p:spPr>
          <a:xfrm>
            <a:off x="3995936" y="3140968"/>
            <a:ext cx="2016224" cy="1296144"/>
          </a:xfrm>
          <a:prstGeom prst="roundRect">
            <a:avLst>
              <a:gd name="adj" fmla="val 32971"/>
            </a:avLst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Comune di </a:t>
            </a:r>
            <a:r>
              <a:rPr lang="it-IT" sz="2800" dirty="0" smtClean="0"/>
              <a:t>Livorno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Prossimi passi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ma 12"/>
          <p:cNvGraphicFramePr/>
          <p:nvPr/>
        </p:nvGraphicFramePr>
        <p:xfrm>
          <a:off x="284380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5" name="Connettore 1 14"/>
          <p:cNvCxnSpPr/>
          <p:nvPr/>
        </p:nvCxnSpPr>
        <p:spPr>
          <a:xfrm flipV="1">
            <a:off x="0" y="4725144"/>
            <a:ext cx="9144000" cy="7200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179512" y="4881934"/>
            <a:ext cx="252028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Fine del percorso partecipativo finanziato dalla Regione Toscana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1115616" y="908720"/>
          <a:ext cx="68042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Valutazione delle proposte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899592" y="4210729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La proposta è coerente con le linee di mandato dell’Amministrazione?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79912" y="4149080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Compatibilità  normativa; urbanistica, ambientale, sociale e della salute? 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300192" y="4282737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Quanto mi costa realizzare la proposta e dove posso reperire i finanziamenti?</a:t>
            </a: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1520" y="5733256"/>
            <a:ext cx="864096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La copertura economica è fondamentale ma è l’ultimo fattore da valutare! Bisogna capovolgere la logica. Se una cosa è utile per la collettività si cercano le risorse per realizzarla …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Valutazione delle proposte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323528" y="1916833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L’Amministrazione sta predisponendo una griglia di valutazione delle proposte. </a:t>
            </a:r>
          </a:p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Stiamo valutando la possibilità di costruire in maniera partecipata la griglia di valutazione coinvolgendo i cittadini nel lavoro di elaborazione dei criteri. 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1187624" y="3573016"/>
          <a:ext cx="6768752" cy="2781300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A) Qualità della proposta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B) Sussidiarietà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C) Coinvolgimento dei cittadini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D) Grado di fattibilità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E) Desiderabilità dei cittadini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</a:rPr>
                        <a:t>F) Desiderabilità politica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1115616" y="2996952"/>
            <a:ext cx="5541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Macro ambiti di valutazione</a:t>
            </a:r>
            <a:endParaRPr lang="it-IT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33265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bg1"/>
                </a:solidFill>
              </a:rPr>
              <a:t>Il percorso in “Pillole”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21507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1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3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483768" y="16173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21 marzo</a:t>
            </a:r>
          </a:p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Camminata - S. Jacopo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38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partecipanti 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71276"/>
            <a:ext cx="1753042" cy="126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556792"/>
            <a:ext cx="1747201" cy="126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Immagine 12" descr="aDSC_05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179295"/>
            <a:ext cx="1805406" cy="126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/>
          <p:cNvSpPr txBox="1"/>
          <p:nvPr/>
        </p:nvSpPr>
        <p:spPr>
          <a:xfrm>
            <a:off x="2483768" y="2931788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28 marzo </a:t>
            </a:r>
          </a:p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Camminata - Borgo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47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partecipanti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 rot="5400000">
            <a:off x="-1552738" y="3037521"/>
            <a:ext cx="5373218" cy="22677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0" y="3212976"/>
            <a:ext cx="2195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Quadro 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conoscitivo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483768" y="4239807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Circolo BRIN – DAL BORRO</a:t>
            </a:r>
          </a:p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Laboratorio scuola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50 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bambini + famiglie (circa)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geonord.com/wp-content/uploads/2014/07/PREF_LIVORNO_13-1024x7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484199"/>
            <a:ext cx="1827000" cy="1260000"/>
          </a:xfrm>
          <a:prstGeom prst="roundRect">
            <a:avLst/>
          </a:prstGeom>
          <a:noFill/>
        </p:spPr>
      </p:pic>
      <p:sp>
        <p:nvSpPr>
          <p:cNvPr id="43" name="CasellaDiTesto 42"/>
          <p:cNvSpPr txBox="1"/>
          <p:nvPr/>
        </p:nvSpPr>
        <p:spPr>
          <a:xfrm>
            <a:off x="2555776" y="551723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4 giugno </a:t>
            </a:r>
          </a:p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Camminata – Porta a Mare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15</a:t>
            </a:r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 partecipanti (circa)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332656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Il percorso in “Pillole”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21507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1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3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47664" y="1772816"/>
            <a:ext cx="1868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11 marzo</a:t>
            </a: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Presentazione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80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 partecipanti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1534736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17032"/>
            <a:ext cx="1477895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7920398"/>
            <a:ext cx="1502608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asellaDiTesto 28"/>
          <p:cNvSpPr txBox="1"/>
          <p:nvPr/>
        </p:nvSpPr>
        <p:spPr>
          <a:xfrm>
            <a:off x="1547664" y="382213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31 marzo</a:t>
            </a: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Tavolo dei Tecnici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48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 partecipanti</a:t>
            </a:r>
            <a:endParaRPr lang="it-IT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" name="Picture 67" descr="220px-Granai_di_Villa_Mimbelli_a_Livorno"/>
          <p:cNvPicPr>
            <a:picLocks noChangeAspect="1" noChangeArrowheads="1"/>
          </p:cNvPicPr>
          <p:nvPr/>
        </p:nvPicPr>
        <p:blipFill>
          <a:blip r:embed="rId7" cstate="print"/>
          <a:srcRect l="6856"/>
          <a:stretch>
            <a:fillRect/>
          </a:stretch>
        </p:blipFill>
        <p:spPr bwMode="auto">
          <a:xfrm>
            <a:off x="107504" y="1700808"/>
            <a:ext cx="1512168" cy="1080000"/>
          </a:xfrm>
          <a:prstGeom prst="round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1" name="CasellaDiTesto 30"/>
          <p:cNvSpPr txBox="1"/>
          <p:nvPr/>
        </p:nvSpPr>
        <p:spPr>
          <a:xfrm>
            <a:off x="7127776" y="792039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28 marzo </a:t>
            </a: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Camminata - Borgo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47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 partecipanti</a:t>
            </a:r>
            <a:endParaRPr lang="it-IT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619672" y="578078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18 aprile 2015</a:t>
            </a: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Laboratorio cittadini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67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Partecipanti</a:t>
            </a:r>
            <a:endParaRPr lang="it-IT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3" name="Gruppo 62"/>
          <p:cNvGrpSpPr/>
          <p:nvPr/>
        </p:nvGrpSpPr>
        <p:grpSpPr>
          <a:xfrm>
            <a:off x="3563888" y="2564904"/>
            <a:ext cx="3672408" cy="1008112"/>
            <a:chOff x="3491880" y="4941168"/>
            <a:chExt cx="3672408" cy="10081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b="11111"/>
            <a:stretch>
              <a:fillRect/>
            </a:stretch>
          </p:blipFill>
          <p:spPr bwMode="auto">
            <a:xfrm>
              <a:off x="3491880" y="4941168"/>
              <a:ext cx="1512168" cy="100811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CasellaDiTesto 32"/>
            <p:cNvSpPr txBox="1"/>
            <p:nvPr/>
          </p:nvSpPr>
          <p:spPr>
            <a:xfrm>
              <a:off x="4932040" y="5046275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9 maggio</a:t>
              </a:r>
            </a:p>
            <a:p>
              <a:r>
                <a:rPr lang="it-IT" sz="16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Lab</a:t>
              </a:r>
              <a:r>
                <a:rPr lang="it-IT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. Cittadini + tecnici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68 </a:t>
              </a:r>
              <a:r>
                <a:rPr lang="it-IT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Partecipanti</a:t>
              </a:r>
              <a:endParaRPr lang="it-IT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5148064" y="1700808"/>
            <a:ext cx="310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2">
                    <a:lumMod val="75000"/>
                  </a:schemeClr>
                </a:solidFill>
              </a:rPr>
              <a:t>Laboratori</a:t>
            </a:r>
            <a:endParaRPr lang="it-IT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4" name="Gruppo 63"/>
          <p:cNvGrpSpPr/>
          <p:nvPr/>
        </p:nvGrpSpPr>
        <p:grpSpPr>
          <a:xfrm>
            <a:off x="3491880" y="5013176"/>
            <a:ext cx="2978788" cy="1080000"/>
            <a:chOff x="3491880" y="2564904"/>
            <a:chExt cx="2978788" cy="1080000"/>
          </a:xfrm>
        </p:grpSpPr>
        <p:sp>
          <p:nvSpPr>
            <p:cNvPr id="34" name="CasellaDiTesto 33"/>
            <p:cNvSpPr txBox="1"/>
            <p:nvPr/>
          </p:nvSpPr>
          <p:spPr>
            <a:xfrm>
              <a:off x="5004048" y="2636912"/>
              <a:ext cx="1466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29 maggio</a:t>
              </a:r>
            </a:p>
            <a:p>
              <a:r>
                <a:rPr lang="it-IT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Ex Circ. 3 </a:t>
              </a:r>
            </a:p>
            <a:p>
              <a:r>
                <a:rPr lang="it-IT" sz="1600" b="1" dirty="0" smtClean="0">
                  <a:solidFill>
                    <a:srgbClr val="FF0000"/>
                  </a:solidFill>
                </a:rPr>
                <a:t>19 </a:t>
              </a:r>
              <a:r>
                <a:rPr lang="it-IT" sz="1600" b="1" dirty="0" smtClean="0">
                  <a:solidFill>
                    <a:schemeClr val="accent2">
                      <a:lumMod val="75000"/>
                    </a:schemeClr>
                  </a:solidFill>
                </a:rPr>
                <a:t>Partecipanti</a:t>
              </a:r>
              <a:endParaRPr lang="it-IT" sz="1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91880" y="2564904"/>
              <a:ext cx="1500000" cy="10800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Freccia a destra 53"/>
          <p:cNvSpPr/>
          <p:nvPr/>
        </p:nvSpPr>
        <p:spPr>
          <a:xfrm>
            <a:off x="5508104" y="4077072"/>
            <a:ext cx="504056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reccia in giù 54"/>
          <p:cNvSpPr/>
          <p:nvPr/>
        </p:nvSpPr>
        <p:spPr>
          <a:xfrm>
            <a:off x="755576" y="3140968"/>
            <a:ext cx="144016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reccia in giù 55"/>
          <p:cNvSpPr/>
          <p:nvPr/>
        </p:nvSpPr>
        <p:spPr>
          <a:xfrm>
            <a:off x="755576" y="5013176"/>
            <a:ext cx="144016" cy="36004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Freccia a destra 56"/>
          <p:cNvSpPr/>
          <p:nvPr/>
        </p:nvSpPr>
        <p:spPr>
          <a:xfrm rot="1847315">
            <a:off x="2927303" y="3078951"/>
            <a:ext cx="360040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reccia a destra 57"/>
          <p:cNvSpPr/>
          <p:nvPr/>
        </p:nvSpPr>
        <p:spPr>
          <a:xfrm rot="19823480">
            <a:off x="2855295" y="5167182"/>
            <a:ext cx="360040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a destra 59"/>
          <p:cNvSpPr/>
          <p:nvPr/>
        </p:nvSpPr>
        <p:spPr>
          <a:xfrm rot="1847315">
            <a:off x="5015537" y="3727024"/>
            <a:ext cx="360040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destra 60"/>
          <p:cNvSpPr/>
          <p:nvPr/>
        </p:nvSpPr>
        <p:spPr>
          <a:xfrm rot="19176453">
            <a:off x="5007798" y="4752627"/>
            <a:ext cx="360040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7677380" y="3822139"/>
            <a:ext cx="1466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20 giugno</a:t>
            </a:r>
          </a:p>
          <a:p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Progettazione</a:t>
            </a:r>
          </a:p>
          <a:p>
            <a:r>
              <a:rPr lang="it-IT" sz="1600" b="1" dirty="0" smtClean="0">
                <a:solidFill>
                  <a:srgbClr val="FF0000"/>
                </a:solidFill>
              </a:rPr>
              <a:t>26 </a:t>
            </a:r>
            <a:r>
              <a:rPr lang="it-IT" sz="1600" b="1" dirty="0" smtClean="0">
                <a:solidFill>
                  <a:schemeClr val="accent2">
                    <a:lumMod val="75000"/>
                  </a:schemeClr>
                </a:solidFill>
              </a:rPr>
              <a:t>Partecipanti</a:t>
            </a:r>
            <a:endParaRPr lang="it-IT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Freccia a destra 64"/>
          <p:cNvSpPr/>
          <p:nvPr/>
        </p:nvSpPr>
        <p:spPr>
          <a:xfrm>
            <a:off x="3563888" y="4149080"/>
            <a:ext cx="504056" cy="36004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5661247"/>
            <a:ext cx="1524112" cy="10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     </a:t>
            </a:r>
            <a:endParaRPr lang="it-IT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332656"/>
            <a:ext cx="8964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Il percorso in “Pillole”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21507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0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1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513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 rot="5400000">
            <a:off x="-1552738" y="3037521"/>
            <a:ext cx="5373218" cy="22677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0" y="3645024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Partecipanti</a:t>
            </a:r>
            <a:endParaRPr lang="it-IT" sz="3200" dirty="0">
              <a:solidFill>
                <a:schemeClr val="bg1"/>
              </a:solidFill>
            </a:endParaRPr>
          </a:p>
        </p:txBody>
      </p:sp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2555776" y="4437112"/>
          <a:ext cx="6048672" cy="20736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6"/>
                <a:gridCol w="3024336"/>
              </a:tblGrid>
              <a:tr h="702078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Numero di incontri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Partecipanti</a:t>
                      </a:r>
                      <a:endParaRPr lang="it-IT" sz="2400" dirty="0"/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1 - 2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133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3 - 4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90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004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Totale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223</a:t>
                      </a:r>
                      <a:endParaRPr lang="it-IT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2555776" y="1700808"/>
          <a:ext cx="6096000" cy="2311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Laboratorio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Partecipanti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Laboratorio Tecnici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48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Laboratorio</a:t>
                      </a:r>
                      <a:r>
                        <a:rPr lang="it-IT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Cittadini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62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Laboratorio</a:t>
                      </a:r>
                      <a:r>
                        <a:rPr lang="it-IT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Cittadini + tecnici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68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Ex. Circ. 3 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Loboratorio</a:t>
                      </a:r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Progettazione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26</a:t>
                      </a:r>
                      <a:endParaRPr lang="it-IT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505200" y="332656"/>
            <a:ext cx="2886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Le proposte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8537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581128"/>
            <a:ext cx="4896544" cy="19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5148064" y="1628800"/>
            <a:ext cx="3995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Sono state predisposte </a:t>
            </a:r>
            <a:r>
              <a:rPr lang="it-IT" dirty="0" smtClean="0">
                <a:solidFill>
                  <a:srgbClr val="FF0000"/>
                </a:solidFill>
              </a:rPr>
              <a:t>41 proposte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progettuali. 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Oltre la metà (</a:t>
            </a:r>
            <a:r>
              <a:rPr lang="it-IT" dirty="0" smtClean="0">
                <a:solidFill>
                  <a:srgbClr val="FF0000"/>
                </a:solidFill>
              </a:rPr>
              <a:t>51%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) interessano il quartiere </a:t>
            </a:r>
            <a:r>
              <a:rPr lang="it-IT" dirty="0" smtClean="0">
                <a:solidFill>
                  <a:srgbClr val="FF0000"/>
                </a:solidFill>
              </a:rPr>
              <a:t>di San Jacopo e S. Jacopo in </a:t>
            </a:r>
            <a:r>
              <a:rPr lang="it-IT" dirty="0" err="1" smtClean="0">
                <a:solidFill>
                  <a:srgbClr val="FF0000"/>
                </a:solidFill>
              </a:rPr>
              <a:t>Acquaviva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Le proposte riguardati </a:t>
            </a:r>
            <a:r>
              <a:rPr lang="it-IT" dirty="0" smtClean="0">
                <a:solidFill>
                  <a:srgbClr val="FF0000"/>
                </a:solidFill>
              </a:rPr>
              <a:t>Borgo dei Cappuccini sono appena 7 (17%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Ci sono poi </a:t>
            </a:r>
            <a:r>
              <a:rPr lang="it-IT" dirty="0" smtClean="0">
                <a:solidFill>
                  <a:srgbClr val="FF0000"/>
                </a:solidFill>
              </a:rPr>
              <a:t>6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proposte specifiche per </a:t>
            </a:r>
            <a:r>
              <a:rPr lang="it-IT" dirty="0" smtClean="0">
                <a:solidFill>
                  <a:srgbClr val="FF0000"/>
                </a:solidFill>
              </a:rPr>
              <a:t>Porta a Mare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4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per il </a:t>
            </a:r>
            <a:r>
              <a:rPr lang="it-IT" dirty="0" smtClean="0">
                <a:solidFill>
                  <a:srgbClr val="FF0000"/>
                </a:solidFill>
              </a:rPr>
              <a:t>Lungomare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e </a:t>
            </a:r>
            <a:r>
              <a:rPr lang="it-IT" dirty="0" smtClean="0">
                <a:solidFill>
                  <a:srgbClr val="FF0000"/>
                </a:solidFill>
              </a:rPr>
              <a:t>3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che interessano </a:t>
            </a:r>
            <a:r>
              <a:rPr lang="it-IT" dirty="0" smtClean="0">
                <a:solidFill>
                  <a:srgbClr val="FF0000"/>
                </a:solidFill>
              </a:rPr>
              <a:t>tutti gli ambiti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territoriali. </a:t>
            </a:r>
          </a:p>
          <a:p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Dalla suddivisione tematica delle proposte vediamo che:  quasi il </a:t>
            </a:r>
            <a:r>
              <a:rPr lang="it-IT" dirty="0" smtClean="0">
                <a:solidFill>
                  <a:srgbClr val="FF0000"/>
                </a:solidFill>
              </a:rPr>
              <a:t>50%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ricade nell’ambito della </a:t>
            </a:r>
            <a:r>
              <a:rPr lang="it-IT" dirty="0" smtClean="0">
                <a:solidFill>
                  <a:srgbClr val="FF0000"/>
                </a:solidFill>
              </a:rPr>
              <a:t>vita dei quartieri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7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proposte riguardano la </a:t>
            </a:r>
            <a:r>
              <a:rPr lang="it-IT" dirty="0" smtClean="0">
                <a:solidFill>
                  <a:srgbClr val="FF0000"/>
                </a:solidFill>
              </a:rPr>
              <a:t>mobilità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6 la riqualificazione urbana. Per Turismo e comm. e Verde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abbiamo </a:t>
            </a:r>
            <a:r>
              <a:rPr lang="it-IT" dirty="0" smtClean="0">
                <a:solidFill>
                  <a:srgbClr val="FF0000"/>
                </a:solidFill>
              </a:rPr>
              <a:t>4 proposte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per area. 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505200" y="332656"/>
            <a:ext cx="28866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bg1"/>
                </a:solidFill>
              </a:rPr>
              <a:t>Le proposte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8537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581128"/>
            <a:ext cx="4896544" cy="196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uppo 21"/>
          <p:cNvGrpSpPr/>
          <p:nvPr/>
        </p:nvGrpSpPr>
        <p:grpSpPr>
          <a:xfrm>
            <a:off x="4139952" y="2636912"/>
            <a:ext cx="4752528" cy="3528392"/>
            <a:chOff x="4139952" y="2636912"/>
            <a:chExt cx="4752528" cy="352839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5004048" y="3933056"/>
              <a:ext cx="388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14 progetti riguardano la ex Circ. 3.  </a:t>
              </a:r>
              <a:endParaRPr lang="it-IT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4139952" y="2636912"/>
              <a:ext cx="1944216" cy="122413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 flipV="1">
              <a:off x="4139952" y="4581128"/>
              <a:ext cx="1944216" cy="1584176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e 19"/>
          <p:cNvSpPr/>
          <p:nvPr/>
        </p:nvSpPr>
        <p:spPr>
          <a:xfrm>
            <a:off x="3851920" y="2492896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3851920" y="5949280"/>
            <a:ext cx="360040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148064" y="1772816"/>
            <a:ext cx="3779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Un elemento che ha contribuito ad elevare il numero delle proposte nel quartiere San Jacopo è stato il tema della possibile riconversione dei locali della EX Circ. 3.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Progetti per la </a:t>
            </a:r>
            <a:r>
              <a:rPr lang="it-IT" sz="4400" dirty="0" smtClean="0">
                <a:solidFill>
                  <a:schemeClr val="bg1"/>
                </a:solidFill>
              </a:rPr>
              <a:t>Ex Circ. 3 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878718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sellaDiTesto 18"/>
          <p:cNvSpPr txBox="1"/>
          <p:nvPr/>
        </p:nvSpPr>
        <p:spPr>
          <a:xfrm>
            <a:off x="179512" y="5661248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Il laboratorio sulla Ex Circ. 3 ha portato alla predisposizione di </a:t>
            </a:r>
            <a:r>
              <a:rPr lang="it-IT" sz="2000" b="1" dirty="0" smtClean="0">
                <a:solidFill>
                  <a:srgbClr val="FF0000"/>
                </a:solidFill>
              </a:rPr>
              <a:t>14 proposte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molto interessanti nell’ambito della cultura, educazione (asili), turismo, vita di quartiere, ecc..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33265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</a:rPr>
              <a:t>Una visione d’insieme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831123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395536" y="450912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In riferimento al quartiere Borgo Cappuccini si evidenzia che </a:t>
            </a:r>
            <a:r>
              <a:rPr lang="it-IT" b="1" dirty="0" smtClean="0">
                <a:solidFill>
                  <a:srgbClr val="FF0000"/>
                </a:solidFill>
              </a:rPr>
              <a:t>mancano completamente proposte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 riguardanti la </a:t>
            </a:r>
            <a:r>
              <a:rPr lang="it-IT" b="1" dirty="0" smtClean="0">
                <a:solidFill>
                  <a:srgbClr val="FF0000"/>
                </a:solidFill>
              </a:rPr>
              <a:t>v</a:t>
            </a:r>
            <a:r>
              <a:rPr lang="it-IT" b="1" dirty="0" smtClean="0">
                <a:solidFill>
                  <a:srgbClr val="FF0000"/>
                </a:solidFill>
              </a:rPr>
              <a:t>ita nei quartieri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e la socialità e sul </a:t>
            </a:r>
            <a:r>
              <a:rPr lang="it-IT" b="1" dirty="0" smtClean="0">
                <a:solidFill>
                  <a:srgbClr val="FF0000"/>
                </a:solidFill>
              </a:rPr>
              <a:t>turismo e commercio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Le proposte riferite al quartiere </a:t>
            </a:r>
            <a:r>
              <a:rPr lang="it-IT" b="1" dirty="0" smtClean="0">
                <a:solidFill>
                  <a:srgbClr val="FF0000"/>
                </a:solidFill>
              </a:rPr>
              <a:t>San Jacopo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coprono tutti gli ambiti. L’impressione è di essere di fronte a un quartiere più vitale e dinamico, in questo senso ha contribuito positivamente la presenza di alcune associazioni molto attive sul territorio.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Una comunità attiva, partecipativa e intraprendente è un elemento strategico per la riqualificazione dei quartieri!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9944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3569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Borgo Cappuccini e Porta a Mare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8" name="AutoShape 3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5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7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9" descr="Risultati immagini per porta a m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84666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8496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asellaDiTesto 19"/>
          <p:cNvSpPr txBox="1"/>
          <p:nvPr/>
        </p:nvSpPr>
        <p:spPr>
          <a:xfrm>
            <a:off x="395536" y="1763524"/>
            <a:ext cx="183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Borgo Cappuccini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95536" y="4427820"/>
            <a:ext cx="14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Porta a Mare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100392" y="188640"/>
            <a:ext cx="805797" cy="12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14411</TotalTime>
  <Words>781</Words>
  <Application>Microsoft Office PowerPoint</Application>
  <PresentationFormat>Presentazione su schermo (4:3)</PresentationFormat>
  <Paragraphs>169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      </vt:lpstr>
      <vt:lpstr>      </vt:lpstr>
      <vt:lpstr>     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      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Urbano della Mobilità Sostenibile di Prato</dc:title>
  <dc:creator>Daniele Mirani</dc:creator>
  <cp:lastModifiedBy>Daniele Mirani</cp:lastModifiedBy>
  <cp:revision>388</cp:revision>
  <dcterms:created xsi:type="dcterms:W3CDTF">2015-07-01T09:53:34Z</dcterms:created>
  <dcterms:modified xsi:type="dcterms:W3CDTF">2015-07-10T13:57:19Z</dcterms:modified>
</cp:coreProperties>
</file>