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1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1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png" ContentType="image/png"/>
  <Override PartName="/ppt/media/image4.jpeg" ContentType="image/jpeg"/>
  <Override PartName="/ppt/media/image3.png" ContentType="image/png"/>
  <Override PartName="/ppt/media/image9.jpeg" ContentType="image/jpe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8.png" ContentType="image/png"/>
  <Override PartName="/ppt/media/image23.jpeg" ContentType="image/jpeg"/>
  <Override PartName="/ppt/media/image10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4.jpeg" ContentType="image/jpeg"/>
  <Override PartName="/ppt/media/image29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png" ContentType="image/png"/>
  <Override PartName="/ppt/media/image30.wmf" ContentType="image/x-wmf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Fai clic per spostare la diapositiva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Times New Roman"/>
              </a:rPr>
              <a:t>&lt;intestazione&gt;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8B88FDB-7ACC-4BCE-A46F-D7C53B6F403D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6F62497-77A6-4C06-A3E3-99AC6CFF9D0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3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6C2BB13-7924-4A7B-B4F2-D8C61FABA05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3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89832A0-B41D-48D7-AB19-9751F710FC9D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2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B314C2C-1BE8-4481-9298-E5A464AE8B7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CED314A-907B-43EC-9FA0-F57FDB90C43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5C9C28F-6A94-48F7-A71B-1388E447D7A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EC74A7F-FBC0-47CE-BC4C-BC41DFD03CF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839080" y="0"/>
            <a:ext cx="304560" cy="685764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8156520" y="5715000"/>
            <a:ext cx="548280" cy="548280"/>
          </a:xfrm>
          <a:prstGeom prst="ellipse">
            <a:avLst/>
          </a:prstGeom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 rot="5400000">
            <a:off x="7589520" y="1081800"/>
            <a:ext cx="2011320" cy="38376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C67452E-2181-4468-8045-ED3582C29E44}" type="datetime">
              <a:rPr b="0" lang="en-US" sz="1200" spc="-1" strike="noStrike">
                <a:solidFill>
                  <a:srgbClr val="575f6d"/>
                </a:solidFill>
                <a:latin typeface="Century Schoolbook"/>
              </a:rPr>
              <a:t>4/19/21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 rot="5400000">
            <a:off x="6990480" y="3737160"/>
            <a:ext cx="3200040" cy="3654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8129160" y="5734080"/>
            <a:ext cx="609120" cy="5209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FDEEA43F-36ED-4257-B206-1D354DDCBE27}" type="slidenum">
              <a:rPr b="1" lang="en-US" sz="1400" spc="-1" strike="noStrike">
                <a:solidFill>
                  <a:srgbClr val="ffffff"/>
                </a:solidFill>
                <a:latin typeface="Century Schoolbook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Fai clic per modificare il formato del testo del titolo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Fai clic per modificare il formato del testo della struttura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Secondo livello struttura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Terzo livello struttura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Quarto livello struttura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Quinto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Sesto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Settimo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4"/>
          <p:cNvSpPr/>
          <p:nvPr/>
        </p:nvSpPr>
        <p:spPr>
          <a:xfrm>
            <a:off x="8839080" y="0"/>
            <a:ext cx="304560" cy="685764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6"/>
          <p:cNvSpPr/>
          <p:nvPr/>
        </p:nvSpPr>
        <p:spPr>
          <a:xfrm>
            <a:off x="8156520" y="5715000"/>
            <a:ext cx="548280" cy="548280"/>
          </a:xfrm>
          <a:prstGeom prst="ellipse">
            <a:avLst/>
          </a:prstGeom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PlaceHolder 7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 cap="small">
                <a:solidFill>
                  <a:srgbClr val="575f6d"/>
                </a:solidFill>
                <a:latin typeface="Century Schoolbook"/>
              </a:rPr>
              <a:t>Click to edit Master title style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4" name="PlaceHolder 8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48733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640080" indent="-273960">
              <a:lnSpc>
                <a:spcPct val="100000"/>
              </a:lnSpc>
              <a:spcBef>
                <a:spcPts val="420"/>
              </a:spcBef>
              <a:buClr>
                <a:srgbClr val="fe8637"/>
              </a:buClr>
              <a:buSzPct val="80000"/>
              <a:buFont typeface="Wingdings 2" charset="2"/>
              <a:buChar char=""/>
            </a:pPr>
            <a:r>
              <a:rPr b="0" lang="en-US" sz="2100" spc="-1" strike="noStrike">
                <a:solidFill>
                  <a:srgbClr val="000000"/>
                </a:solidFill>
                <a:latin typeface="Century Schoolbook"/>
              </a:rPr>
              <a:t>Second level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914400" indent="-182520">
              <a:lnSpc>
                <a:spcPct val="100000"/>
              </a:lnSpc>
              <a:spcBef>
                <a:spcPts val="360"/>
              </a:spcBef>
              <a:buClr>
                <a:srgbClr val="e07630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188720" indent="-182520">
              <a:lnSpc>
                <a:spcPct val="100000"/>
              </a:lnSpc>
              <a:spcBef>
                <a:spcPts val="360"/>
              </a:spcBef>
              <a:buClr>
                <a:srgbClr val="fec2ae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1463040" indent="-182520">
              <a:lnSpc>
                <a:spcPct val="100000"/>
              </a:lnSpc>
              <a:spcBef>
                <a:spcPts val="320"/>
              </a:spcBef>
              <a:buClr>
                <a:srgbClr val="bcc9e9"/>
              </a:buClr>
              <a:buSzPct val="68000"/>
              <a:buFont typeface="Wingdings 2" charset="2"/>
              <a:buChar char="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5" name="PlaceHolder 9"/>
          <p:cNvSpPr>
            <a:spLocks noGrp="1"/>
          </p:cNvSpPr>
          <p:nvPr>
            <p:ph type="dt"/>
          </p:nvPr>
        </p:nvSpPr>
        <p:spPr>
          <a:xfrm rot="5400000">
            <a:off x="7589520" y="1081800"/>
            <a:ext cx="2011320" cy="38376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6AD0F8B-DE66-4CEC-913E-59B0B24FF387}" type="datetime">
              <a:rPr b="0" lang="en-US" sz="1200" spc="-1" strike="noStrike">
                <a:solidFill>
                  <a:srgbClr val="575f6d"/>
                </a:solidFill>
                <a:latin typeface="Century Schoolbook"/>
              </a:rPr>
              <a:t>4/19/21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56" name="PlaceHolder 10"/>
          <p:cNvSpPr>
            <a:spLocks noGrp="1"/>
          </p:cNvSpPr>
          <p:nvPr>
            <p:ph type="sldNum"/>
          </p:nvPr>
        </p:nvSpPr>
        <p:spPr>
          <a:xfrm>
            <a:off x="8129160" y="5734080"/>
            <a:ext cx="609120" cy="5209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295CCBE5-356A-4D34-8B2D-1BD0A3F47C9F}" type="slidenum">
              <a:rPr b="1" lang="en-US" sz="1400" spc="-1" strike="noStrike">
                <a:solidFill>
                  <a:srgbClr val="ffffff"/>
                </a:solidFill>
                <a:latin typeface="Century Schoolbook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  <p:sp>
        <p:nvSpPr>
          <p:cNvPr id="57" name="PlaceHolder 11"/>
          <p:cNvSpPr>
            <a:spLocks noGrp="1"/>
          </p:cNvSpPr>
          <p:nvPr>
            <p:ph type="ftr"/>
          </p:nvPr>
        </p:nvSpPr>
        <p:spPr>
          <a:xfrm rot="5400000">
            <a:off x="6990480" y="3737160"/>
            <a:ext cx="3200040" cy="3654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4"/>
          <p:cNvSpPr/>
          <p:nvPr/>
        </p:nvSpPr>
        <p:spPr>
          <a:xfrm>
            <a:off x="8839080" y="0"/>
            <a:ext cx="304560" cy="685764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8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6"/>
          <p:cNvSpPr/>
          <p:nvPr/>
        </p:nvSpPr>
        <p:spPr>
          <a:xfrm>
            <a:off x="8156520" y="5715000"/>
            <a:ext cx="548280" cy="548280"/>
          </a:xfrm>
          <a:prstGeom prst="ellipse">
            <a:avLst/>
          </a:prstGeom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0" name="PlaceHolder 7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 cap="small">
                <a:solidFill>
                  <a:srgbClr val="575f6d"/>
                </a:solidFill>
                <a:latin typeface="Century Schoolbook"/>
              </a:rPr>
              <a:t>Click to edit Master title style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1" name="PlaceHolder 8"/>
          <p:cNvSpPr>
            <a:spLocks noGrp="1"/>
          </p:cNvSpPr>
          <p:nvPr>
            <p:ph type="dt"/>
          </p:nvPr>
        </p:nvSpPr>
        <p:spPr>
          <a:xfrm rot="5400000">
            <a:off x="7589520" y="1081800"/>
            <a:ext cx="2011320" cy="38376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0885631-01C5-448B-8095-F3A29D10CC60}" type="datetime">
              <a:rPr b="0" lang="en-US" sz="1200" spc="-1" strike="noStrike">
                <a:solidFill>
                  <a:srgbClr val="575f6d"/>
                </a:solidFill>
                <a:latin typeface="Century Schoolbook"/>
              </a:rPr>
              <a:t>4/19/21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102" name="PlaceHolder 9"/>
          <p:cNvSpPr>
            <a:spLocks noGrp="1"/>
          </p:cNvSpPr>
          <p:nvPr>
            <p:ph type="ftr"/>
          </p:nvPr>
        </p:nvSpPr>
        <p:spPr>
          <a:xfrm rot="5400000">
            <a:off x="6990480" y="3737160"/>
            <a:ext cx="3200040" cy="3654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103" name="PlaceHolder 10"/>
          <p:cNvSpPr>
            <a:spLocks noGrp="1"/>
          </p:cNvSpPr>
          <p:nvPr>
            <p:ph type="sldNum"/>
          </p:nvPr>
        </p:nvSpPr>
        <p:spPr>
          <a:xfrm>
            <a:off x="8129160" y="5734080"/>
            <a:ext cx="609120" cy="5209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A966C029-6513-4A00-9FB8-8EBE511EB059}" type="slidenum">
              <a:rPr b="1" lang="en-US" sz="1400" spc="-1" strike="noStrike">
                <a:solidFill>
                  <a:srgbClr val="ffffff"/>
                </a:solidFill>
                <a:latin typeface="Century Schoolbook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  <p:sp>
        <p:nvSpPr>
          <p:cNvPr id="104" name="PlaceHolder 11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57240" cy="4571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640080" indent="-273960">
              <a:lnSpc>
                <a:spcPct val="100000"/>
              </a:lnSpc>
              <a:spcBef>
                <a:spcPts val="420"/>
              </a:spcBef>
              <a:buClr>
                <a:srgbClr val="fe8637"/>
              </a:buClr>
              <a:buSzPct val="80000"/>
              <a:buFont typeface="Wingdings 2" charset="2"/>
              <a:buChar char=""/>
            </a:pPr>
            <a:r>
              <a:rPr b="0" lang="en-US" sz="2100" spc="-1" strike="noStrike">
                <a:solidFill>
                  <a:srgbClr val="000000"/>
                </a:solidFill>
                <a:latin typeface="Century Schoolbook"/>
              </a:rPr>
              <a:t>Second level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914400" indent="-182520">
              <a:lnSpc>
                <a:spcPct val="100000"/>
              </a:lnSpc>
              <a:spcBef>
                <a:spcPts val="360"/>
              </a:spcBef>
              <a:buClr>
                <a:srgbClr val="e07630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188720" indent="-182520">
              <a:lnSpc>
                <a:spcPct val="100000"/>
              </a:lnSpc>
              <a:spcBef>
                <a:spcPts val="360"/>
              </a:spcBef>
              <a:buClr>
                <a:srgbClr val="fec2ae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1463040" indent="-182520">
              <a:lnSpc>
                <a:spcPct val="100000"/>
              </a:lnSpc>
              <a:spcBef>
                <a:spcPts val="320"/>
              </a:spcBef>
              <a:buClr>
                <a:srgbClr val="bcc9e9"/>
              </a:buClr>
              <a:buSzPct val="68000"/>
              <a:buFont typeface="Wingdings 2" charset="2"/>
              <a:buChar char="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5" name="PlaceHolder 12"/>
          <p:cNvSpPr>
            <a:spLocks noGrp="1"/>
          </p:cNvSpPr>
          <p:nvPr>
            <p:ph type="body"/>
          </p:nvPr>
        </p:nvSpPr>
        <p:spPr>
          <a:xfrm>
            <a:off x="4270320" y="1600200"/>
            <a:ext cx="3657240" cy="4571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640080" indent="-273960">
              <a:lnSpc>
                <a:spcPct val="100000"/>
              </a:lnSpc>
              <a:spcBef>
                <a:spcPts val="420"/>
              </a:spcBef>
              <a:buClr>
                <a:srgbClr val="fe8637"/>
              </a:buClr>
              <a:buSzPct val="80000"/>
              <a:buFont typeface="Wingdings 2" charset="2"/>
              <a:buChar char=""/>
            </a:pPr>
            <a:r>
              <a:rPr b="0" lang="en-US" sz="2100" spc="-1" strike="noStrike">
                <a:solidFill>
                  <a:srgbClr val="000000"/>
                </a:solidFill>
                <a:latin typeface="Century Schoolbook"/>
              </a:rPr>
              <a:t>Second level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914400" indent="-182520">
              <a:lnSpc>
                <a:spcPct val="100000"/>
              </a:lnSpc>
              <a:spcBef>
                <a:spcPts val="360"/>
              </a:spcBef>
              <a:buClr>
                <a:srgbClr val="e07630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188720" indent="-182520">
              <a:lnSpc>
                <a:spcPct val="100000"/>
              </a:lnSpc>
              <a:spcBef>
                <a:spcPts val="360"/>
              </a:spcBef>
              <a:buClr>
                <a:srgbClr val="fec2ae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1463040" indent="-182520">
              <a:lnSpc>
                <a:spcPct val="100000"/>
              </a:lnSpc>
              <a:spcBef>
                <a:spcPts val="320"/>
              </a:spcBef>
              <a:buClr>
                <a:srgbClr val="bcc9e9"/>
              </a:buClr>
              <a:buSzPct val="68000"/>
              <a:buFont typeface="Wingdings 2" charset="2"/>
              <a:buChar char="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4"/>
          <p:cNvSpPr/>
          <p:nvPr/>
        </p:nvSpPr>
        <p:spPr>
          <a:xfrm>
            <a:off x="8839080" y="0"/>
            <a:ext cx="304560" cy="685764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6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6"/>
          <p:cNvSpPr/>
          <p:nvPr/>
        </p:nvSpPr>
        <p:spPr>
          <a:xfrm>
            <a:off x="8156520" y="5715000"/>
            <a:ext cx="548280" cy="548280"/>
          </a:xfrm>
          <a:prstGeom prst="ellipse">
            <a:avLst/>
          </a:prstGeom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8" name="PlaceHolder 7"/>
          <p:cNvSpPr>
            <a:spLocks noGrp="1"/>
          </p:cNvSpPr>
          <p:nvPr>
            <p:ph type="title"/>
          </p:nvPr>
        </p:nvSpPr>
        <p:spPr>
          <a:xfrm>
            <a:off x="457200" y="272880"/>
            <a:ext cx="7543440" cy="11426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 cap="small">
                <a:solidFill>
                  <a:srgbClr val="575f6d"/>
                </a:solidFill>
                <a:latin typeface="Century Schoolbook"/>
              </a:rPr>
              <a:t>Click to edit Master title style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49" name="PlaceHolder 8"/>
          <p:cNvSpPr>
            <a:spLocks noGrp="1"/>
          </p:cNvSpPr>
          <p:nvPr>
            <p:ph type="dt"/>
          </p:nvPr>
        </p:nvSpPr>
        <p:spPr>
          <a:xfrm rot="5400000">
            <a:off x="7589520" y="1081800"/>
            <a:ext cx="2011320" cy="38376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AA0B877-31CA-43AC-A858-930807FC3F44}" type="datetime">
              <a:rPr b="0" lang="en-US" sz="1200" spc="-1" strike="noStrike">
                <a:solidFill>
                  <a:srgbClr val="575f6d"/>
                </a:solidFill>
                <a:latin typeface="Century Schoolbook"/>
              </a:rPr>
              <a:t>4/19/21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150" name="PlaceHolder 9"/>
          <p:cNvSpPr>
            <a:spLocks noGrp="1"/>
          </p:cNvSpPr>
          <p:nvPr>
            <p:ph type="ftr"/>
          </p:nvPr>
        </p:nvSpPr>
        <p:spPr>
          <a:xfrm rot="5400000">
            <a:off x="6990480" y="3737160"/>
            <a:ext cx="3200040" cy="3654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151" name="PlaceHolder 10"/>
          <p:cNvSpPr>
            <a:spLocks noGrp="1"/>
          </p:cNvSpPr>
          <p:nvPr>
            <p:ph type="sldNum"/>
          </p:nvPr>
        </p:nvSpPr>
        <p:spPr>
          <a:xfrm>
            <a:off x="8129160" y="5734080"/>
            <a:ext cx="609120" cy="5209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1194B086-54D1-4ED8-A536-B6276305D230}" type="slidenum">
              <a:rPr b="1" lang="en-US" sz="1400" spc="-1" strike="noStrike">
                <a:solidFill>
                  <a:srgbClr val="ffffff"/>
                </a:solidFill>
                <a:latin typeface="Century Schoolbook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  <p:sp>
        <p:nvSpPr>
          <p:cNvPr id="152" name="PlaceHolder 11"/>
          <p:cNvSpPr>
            <a:spLocks noGrp="1"/>
          </p:cNvSpPr>
          <p:nvPr>
            <p:ph type="body"/>
          </p:nvPr>
        </p:nvSpPr>
        <p:spPr>
          <a:xfrm>
            <a:off x="457200" y="2362320"/>
            <a:ext cx="3657240" cy="38858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640080" indent="-273960">
              <a:lnSpc>
                <a:spcPct val="100000"/>
              </a:lnSpc>
              <a:spcBef>
                <a:spcPts val="420"/>
              </a:spcBef>
              <a:buClr>
                <a:srgbClr val="fe8637"/>
              </a:buClr>
              <a:buSzPct val="80000"/>
              <a:buFont typeface="Wingdings 2" charset="2"/>
              <a:buChar char=""/>
            </a:pPr>
            <a:r>
              <a:rPr b="0" lang="en-US" sz="2100" spc="-1" strike="noStrike">
                <a:solidFill>
                  <a:srgbClr val="000000"/>
                </a:solidFill>
                <a:latin typeface="Century Schoolbook"/>
              </a:rPr>
              <a:t>Second level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914400" indent="-182520">
              <a:lnSpc>
                <a:spcPct val="100000"/>
              </a:lnSpc>
              <a:spcBef>
                <a:spcPts val="360"/>
              </a:spcBef>
              <a:buClr>
                <a:srgbClr val="e07630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188720" indent="-182520">
              <a:lnSpc>
                <a:spcPct val="100000"/>
              </a:lnSpc>
              <a:spcBef>
                <a:spcPts val="360"/>
              </a:spcBef>
              <a:buClr>
                <a:srgbClr val="fec2ae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1463040" indent="-182520">
              <a:lnSpc>
                <a:spcPct val="100000"/>
              </a:lnSpc>
              <a:spcBef>
                <a:spcPts val="320"/>
              </a:spcBef>
              <a:buClr>
                <a:srgbClr val="bcc9e9"/>
              </a:buClr>
              <a:buSzPct val="68000"/>
              <a:buFont typeface="Wingdings 2" charset="2"/>
              <a:buChar char="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3" name="PlaceHolder 12"/>
          <p:cNvSpPr>
            <a:spLocks noGrp="1"/>
          </p:cNvSpPr>
          <p:nvPr>
            <p:ph type="body"/>
          </p:nvPr>
        </p:nvSpPr>
        <p:spPr>
          <a:xfrm>
            <a:off x="4371840" y="2362320"/>
            <a:ext cx="3657240" cy="38858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640080" indent="-273960">
              <a:lnSpc>
                <a:spcPct val="100000"/>
              </a:lnSpc>
              <a:spcBef>
                <a:spcPts val="420"/>
              </a:spcBef>
              <a:buClr>
                <a:srgbClr val="fe8637"/>
              </a:buClr>
              <a:buSzPct val="80000"/>
              <a:buFont typeface="Wingdings 2" charset="2"/>
              <a:buChar char=""/>
            </a:pPr>
            <a:r>
              <a:rPr b="0" lang="en-US" sz="2100" spc="-1" strike="noStrike">
                <a:solidFill>
                  <a:srgbClr val="000000"/>
                </a:solidFill>
                <a:latin typeface="Century Schoolbook"/>
              </a:rPr>
              <a:t>Second level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914400" indent="-182520">
              <a:lnSpc>
                <a:spcPct val="100000"/>
              </a:lnSpc>
              <a:spcBef>
                <a:spcPts val="360"/>
              </a:spcBef>
              <a:buClr>
                <a:srgbClr val="e07630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188720" indent="-182520">
              <a:lnSpc>
                <a:spcPct val="100000"/>
              </a:lnSpc>
              <a:spcBef>
                <a:spcPts val="360"/>
              </a:spcBef>
              <a:buClr>
                <a:srgbClr val="fec2ae"/>
              </a:buClr>
              <a:buSzPct val="60000"/>
              <a:buFont typeface="Wingdings" charset="2"/>
              <a:buChar char="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1463040" indent="-182520">
              <a:lnSpc>
                <a:spcPct val="100000"/>
              </a:lnSpc>
              <a:spcBef>
                <a:spcPts val="320"/>
              </a:spcBef>
              <a:buClr>
                <a:srgbClr val="bcc9e9"/>
              </a:buClr>
              <a:buSzPct val="68000"/>
              <a:buFont typeface="Wingdings 2" charset="2"/>
              <a:buChar char="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4" name="PlaceHolder 13"/>
          <p:cNvSpPr>
            <a:spLocks noGrp="1"/>
          </p:cNvSpPr>
          <p:nvPr>
            <p:ph type="body"/>
          </p:nvPr>
        </p:nvSpPr>
        <p:spPr>
          <a:xfrm>
            <a:off x="457200" y="1569600"/>
            <a:ext cx="3657240" cy="6580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Century Schoolbook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5" name="PlaceHolder 14"/>
          <p:cNvSpPr>
            <a:spLocks noGrp="1"/>
          </p:cNvSpPr>
          <p:nvPr>
            <p:ph type="body"/>
          </p:nvPr>
        </p:nvSpPr>
        <p:spPr>
          <a:xfrm>
            <a:off x="4343400" y="1569600"/>
            <a:ext cx="3657240" cy="6580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Century Schoolbook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4"/>
          <p:cNvSpPr/>
          <p:nvPr/>
        </p:nvSpPr>
        <p:spPr>
          <a:xfrm>
            <a:off x="8839080" y="0"/>
            <a:ext cx="304560" cy="685764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6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6"/>
          <p:cNvSpPr/>
          <p:nvPr/>
        </p:nvSpPr>
        <p:spPr>
          <a:xfrm>
            <a:off x="8156520" y="5715000"/>
            <a:ext cx="548280" cy="548280"/>
          </a:xfrm>
          <a:prstGeom prst="ellipse">
            <a:avLst/>
          </a:prstGeom>
          <a:ln w="3816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8" name="PlaceHolder 7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 cap="small">
                <a:solidFill>
                  <a:srgbClr val="575f6d"/>
                </a:solidFill>
                <a:latin typeface="Century Schoolbook"/>
              </a:rPr>
              <a:t>Click to edit Master title style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99" name="PlaceHolder 8"/>
          <p:cNvSpPr>
            <a:spLocks noGrp="1"/>
          </p:cNvSpPr>
          <p:nvPr>
            <p:ph type="dt"/>
          </p:nvPr>
        </p:nvSpPr>
        <p:spPr>
          <a:xfrm rot="5400000">
            <a:off x="7589520" y="1081800"/>
            <a:ext cx="2011320" cy="38376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BC3F8F2-5E67-4D35-B460-E0FAEBF96229}" type="datetime">
              <a:rPr b="0" lang="en-US" sz="1200" spc="-1" strike="noStrike">
                <a:solidFill>
                  <a:srgbClr val="575f6d"/>
                </a:solidFill>
                <a:latin typeface="Century Schoolbook"/>
              </a:rPr>
              <a:t>4/19/21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200" name="PlaceHolder 9"/>
          <p:cNvSpPr>
            <a:spLocks noGrp="1"/>
          </p:cNvSpPr>
          <p:nvPr>
            <p:ph type="sldNum"/>
          </p:nvPr>
        </p:nvSpPr>
        <p:spPr>
          <a:xfrm>
            <a:off x="8129160" y="5734080"/>
            <a:ext cx="609120" cy="5209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BA6347E8-6215-43AA-B759-7478C0D2C965}" type="slidenum">
              <a:rPr b="1" lang="en-US" sz="1400" spc="-1" strike="noStrike">
                <a:solidFill>
                  <a:srgbClr val="ffffff"/>
                </a:solidFill>
                <a:latin typeface="Century Schoolbook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  <p:sp>
        <p:nvSpPr>
          <p:cNvPr id="201" name="PlaceHolder 10"/>
          <p:cNvSpPr>
            <a:spLocks noGrp="1"/>
          </p:cNvSpPr>
          <p:nvPr>
            <p:ph type="ftr"/>
          </p:nvPr>
        </p:nvSpPr>
        <p:spPr>
          <a:xfrm rot="5400000">
            <a:off x="6990480" y="3737160"/>
            <a:ext cx="3200040" cy="3654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202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entury Schoolbook"/>
              </a:rPr>
              <a:t>Fai clic per modificare il formato del testo della struttura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Secondo livello struttura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entury Schoolbook"/>
              </a:rPr>
              <a:t>Terzo livello struttura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Century Schoolbook"/>
              </a:rPr>
              <a:t>Quarto livello struttura</a:t>
            </a:r>
            <a:endParaRPr b="0" lang="en-US" sz="1600" spc="-1" strike="noStrike">
              <a:solidFill>
                <a:srgbClr val="000000"/>
              </a:solidFill>
              <a:latin typeface="Century School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Quinto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Sesto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Schoolbook"/>
              </a:rPr>
              <a:t>Settimo livello struttura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://www.lvia.it/" TargetMode="Externa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53.xml"/><Relationship Id="rId5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683640" y="404640"/>
            <a:ext cx="8028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PT" sz="2000" spc="-1" strike="noStrike">
                <a:solidFill>
                  <a:srgbClr val="000000"/>
                </a:solidFill>
                <a:latin typeface="Century Schoolbook"/>
              </a:rPr>
              <a:t>Associazione Internazionale Volontari Laici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PT" sz="2000" spc="-1" strike="noStrike">
                <a:solidFill>
                  <a:srgbClr val="000000"/>
                </a:solidFill>
                <a:latin typeface="Century Schoolbook"/>
              </a:rPr>
              <a:t>LVIA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395640" y="2100960"/>
            <a:ext cx="8064360" cy="2520720"/>
          </a:xfrm>
          <a:prstGeom prst="rect">
            <a:avLst/>
          </a:prstGeom>
          <a:solidFill>
            <a:schemeClr val="bg1"/>
          </a:solidFill>
          <a:ln w="44280"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3"/>
          <p:cNvSpPr/>
          <p:nvPr/>
        </p:nvSpPr>
        <p:spPr>
          <a:xfrm>
            <a:off x="1187640" y="5229360"/>
            <a:ext cx="691236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PT" sz="1900" spc="-1" strike="noStrike">
                <a:solidFill>
                  <a:srgbClr val="000000"/>
                </a:solidFill>
                <a:latin typeface="Century Schoolbook"/>
              </a:rPr>
              <a:t>Firenze, 21 Aprile 2021</a:t>
            </a:r>
            <a:endParaRPr b="0" lang="it-IT" sz="19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PT" sz="1900" spc="-1" strike="noStrike">
                <a:solidFill>
                  <a:srgbClr val="000000"/>
                </a:solidFill>
                <a:latin typeface="Century Schoolbook"/>
              </a:rPr>
              <a:t>Alessandro Bobba, Presidente LVIA</a:t>
            </a:r>
            <a:endParaRPr b="0" lang="it-IT" sz="1900" spc="-1" strike="noStrike">
              <a:latin typeface="Arial"/>
            </a:endParaRPr>
          </a:p>
        </p:txBody>
      </p:sp>
      <p:pic>
        <p:nvPicPr>
          <p:cNvPr id="248" name="Immagine 1" descr=""/>
          <p:cNvPicPr/>
          <p:nvPr/>
        </p:nvPicPr>
        <p:blipFill>
          <a:blip r:embed="rId1"/>
          <a:stretch/>
        </p:blipFill>
        <p:spPr>
          <a:xfrm>
            <a:off x="3134880" y="2245320"/>
            <a:ext cx="3125880" cy="22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88920" y="25560"/>
            <a:ext cx="9576720" cy="143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br/>
            <a:br/>
            <a:br/>
            <a:br/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           </a:t>
            </a: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FORMAZIONE DEI TECNICI MUNICIPALI</a:t>
            </a:r>
            <a:br/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79" name="Picture 6" descr="C:\Users\User\Desktop\Simona\AID_010160_PROSIGRU_MAE\SEMINARIO_NORTE\articoloANAMM\156078_1345331898815259_6418498647256221928_n.jpg"/>
          <p:cNvPicPr/>
          <p:nvPr/>
        </p:nvPicPr>
        <p:blipFill>
          <a:blip r:embed="rId1"/>
          <a:stretch/>
        </p:blipFill>
        <p:spPr>
          <a:xfrm>
            <a:off x="3852000" y="3429000"/>
            <a:ext cx="4195800" cy="2775240"/>
          </a:xfrm>
          <a:prstGeom prst="rect">
            <a:avLst/>
          </a:prstGeom>
          <a:ln>
            <a:noFill/>
          </a:ln>
        </p:spPr>
      </p:pic>
      <p:pic>
        <p:nvPicPr>
          <p:cNvPr id="280" name="Picture 4" descr="C:\Users\User\Desktop\Simona\AID_010160_PROSIGRU_MAE\SEMINARIO_NORTE\articoloANAMM\IMG_20160318_135254.jpg"/>
          <p:cNvPicPr/>
          <p:nvPr/>
        </p:nvPicPr>
        <p:blipFill>
          <a:blip r:embed="rId2"/>
          <a:stretch/>
        </p:blipFill>
        <p:spPr>
          <a:xfrm>
            <a:off x="755640" y="1628640"/>
            <a:ext cx="4359600" cy="2448000"/>
          </a:xfrm>
          <a:prstGeom prst="rect">
            <a:avLst/>
          </a:prstGeom>
          <a:ln>
            <a:noFill/>
          </a:ln>
        </p:spPr>
      </p:pic>
      <p:pic>
        <p:nvPicPr>
          <p:cNvPr id="281" name="Immagine 6" descr=""/>
          <p:cNvPicPr/>
          <p:nvPr/>
        </p:nvPicPr>
        <p:blipFill>
          <a:blip r:embed="rId3"/>
          <a:stretch/>
        </p:blipFill>
        <p:spPr>
          <a:xfrm>
            <a:off x="7164360" y="12024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0" y="-171360"/>
            <a:ext cx="9138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br/>
            <a:br/>
            <a:br/>
            <a:br/>
            <a:br/>
            <a:br/>
            <a:br/>
            <a:br/>
            <a:br/>
            <a:r>
              <a:rPr b="1" lang="pt-PT" sz="2400" spc="-1" strike="noStrike" cap="small">
                <a:solidFill>
                  <a:srgbClr val="000000"/>
                </a:solidFill>
                <a:latin typeface="Century Schoolbook"/>
              </a:rPr>
              <a:t>    </a:t>
            </a: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VISITE DI MONITORAGGIO AI MUNICIPI</a:t>
            </a:r>
            <a:br/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83" name="Picture 7" descr="DSCN0458.JPG"/>
          <p:cNvPicPr/>
          <p:nvPr/>
        </p:nvPicPr>
        <p:blipFill>
          <a:blip r:embed="rId1"/>
          <a:stretch/>
        </p:blipFill>
        <p:spPr>
          <a:xfrm>
            <a:off x="4068000" y="1078560"/>
            <a:ext cx="4248000" cy="3186000"/>
          </a:xfrm>
          <a:prstGeom prst="rect">
            <a:avLst/>
          </a:prstGeom>
          <a:ln>
            <a:noFill/>
          </a:ln>
        </p:spPr>
      </p:pic>
      <p:pic>
        <p:nvPicPr>
          <p:cNvPr id="284" name="Picture 9" descr="DSCN0419.JPG"/>
          <p:cNvPicPr/>
          <p:nvPr/>
        </p:nvPicPr>
        <p:blipFill>
          <a:blip r:embed="rId2"/>
          <a:stretch/>
        </p:blipFill>
        <p:spPr>
          <a:xfrm>
            <a:off x="323640" y="2421000"/>
            <a:ext cx="3602160" cy="2701440"/>
          </a:xfrm>
          <a:prstGeom prst="rect">
            <a:avLst/>
          </a:prstGeom>
          <a:ln>
            <a:noFill/>
          </a:ln>
        </p:spPr>
      </p:pic>
      <p:pic>
        <p:nvPicPr>
          <p:cNvPr id="285" name="Picture 10" descr="DSCN0436.JPG"/>
          <p:cNvPicPr/>
          <p:nvPr/>
        </p:nvPicPr>
        <p:blipFill>
          <a:blip r:embed="rId3"/>
          <a:stretch/>
        </p:blipFill>
        <p:spPr>
          <a:xfrm>
            <a:off x="4712400" y="4372200"/>
            <a:ext cx="3168000" cy="2376000"/>
          </a:xfrm>
          <a:prstGeom prst="rect">
            <a:avLst/>
          </a:prstGeom>
          <a:ln>
            <a:noFill/>
          </a:ln>
        </p:spPr>
      </p:pic>
      <p:pic>
        <p:nvPicPr>
          <p:cNvPr id="286" name="Immagine 6" descr=""/>
          <p:cNvPicPr/>
          <p:nvPr/>
        </p:nvPicPr>
        <p:blipFill>
          <a:blip r:embed="rId4"/>
          <a:stretch/>
        </p:blipFill>
        <p:spPr>
          <a:xfrm>
            <a:off x="7236360" y="2340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683640" y="188640"/>
            <a:ext cx="72410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Seminari regionali: Nacala-Porto, Quelimane, Maputo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88" name="Content Placeholder 3" descr="Gruppo_Maputo.JPG"/>
          <p:cNvPicPr/>
          <p:nvPr/>
        </p:nvPicPr>
        <p:blipFill>
          <a:blip r:embed="rId1"/>
          <a:stretch/>
        </p:blipFill>
        <p:spPr>
          <a:xfrm>
            <a:off x="487800" y="3922560"/>
            <a:ext cx="4155840" cy="2770560"/>
          </a:xfrm>
          <a:prstGeom prst="rect">
            <a:avLst/>
          </a:prstGeom>
          <a:ln>
            <a:noFill/>
          </a:ln>
        </p:spPr>
      </p:pic>
      <p:pic>
        <p:nvPicPr>
          <p:cNvPr id="289" name="Picture 6" descr="Gruppo_Quelimane.JPG"/>
          <p:cNvPicPr/>
          <p:nvPr/>
        </p:nvPicPr>
        <p:blipFill>
          <a:blip r:embed="rId2"/>
          <a:stretch/>
        </p:blipFill>
        <p:spPr>
          <a:xfrm>
            <a:off x="4644000" y="1917000"/>
            <a:ext cx="4165920" cy="2777040"/>
          </a:xfrm>
          <a:prstGeom prst="rect">
            <a:avLst/>
          </a:prstGeom>
          <a:ln>
            <a:noFill/>
          </a:ln>
        </p:spPr>
      </p:pic>
      <p:pic>
        <p:nvPicPr>
          <p:cNvPr id="290" name="Picture 5" descr="Gruppo_Nacala.JPG"/>
          <p:cNvPicPr/>
          <p:nvPr/>
        </p:nvPicPr>
        <p:blipFill>
          <a:blip r:embed="rId3"/>
          <a:stretch/>
        </p:blipFill>
        <p:spPr>
          <a:xfrm>
            <a:off x="487800" y="1147680"/>
            <a:ext cx="4166280" cy="2774520"/>
          </a:xfrm>
          <a:prstGeom prst="rect">
            <a:avLst/>
          </a:prstGeom>
          <a:ln>
            <a:noFill/>
          </a:ln>
        </p:spPr>
      </p:pic>
      <p:pic>
        <p:nvPicPr>
          <p:cNvPr id="291" name="Immagine 9" descr=""/>
          <p:cNvPicPr/>
          <p:nvPr/>
        </p:nvPicPr>
        <p:blipFill>
          <a:blip r:embed="rId4"/>
          <a:stretch/>
        </p:blipFill>
        <p:spPr>
          <a:xfrm>
            <a:off x="5749560" y="532944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107640" y="981720"/>
            <a:ext cx="8424720" cy="5659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26000"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3200" spc="-1" strike="noStrike">
                <a:solidFill>
                  <a:srgbClr val="000000"/>
                </a:solidFill>
                <a:latin typeface="Century Schoolbook"/>
              </a:rPr>
              <a:t>PROGETTI: ESPERIENZA LVIA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3200" spc="-1" strike="noStrike">
                <a:solidFill>
                  <a:srgbClr val="000000"/>
                </a:solidFill>
                <a:latin typeface="Century Schoolbook"/>
              </a:rPr>
              <a:t>Protezione ambientale a Nacala-Porto attraverso l’utilizzo dei rifiuti organici per combattere l’erosione del suolo, e miglioramento dell’inserimento lavorativo dei gruppi più vulnerabili 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3200" spc="-1" strike="noStrike">
                <a:solidFill>
                  <a:srgbClr val="000000"/>
                </a:solidFill>
                <a:latin typeface="Century Schoolbook"/>
              </a:rPr>
              <a:t>2017 - 2019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Century Schoolbook"/>
              </a:rPr>
              <a:t>Finanziato dall’UE e implementato con il Consiglio Municipale di Nacala e l’Associazione Nazionale dei Municipi Mozambicani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Century Schoolbook"/>
              </a:rPr>
              <a:t>Obiettivo: creare un modello pilota di gestione dei residui organici per migliorare la gestione della raccolta nel Municipio e </a:t>
            </a:r>
            <a:r>
              <a:rPr b="0" lang="pt-PT" sz="3200" spc="-1" strike="noStrike">
                <a:solidFill>
                  <a:srgbClr val="000000"/>
                </a:solidFill>
                <a:latin typeface="Century Schoolbook"/>
              </a:rPr>
              <a:t>promuovere e incentivare iniziative locali sostenibili per la conservazione dell’ambiente  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3200" spc="-1" strike="noStrike">
                <a:solidFill>
                  <a:srgbClr val="000000"/>
                </a:solidFill>
                <a:latin typeface="Century Schoolbook"/>
              </a:rPr>
              <a:t>Costruito un Centro di Compostaggio, introdotto un sistema di raccolta differenziata dei residui organici e produzione di compost, t</a:t>
            </a:r>
            <a:r>
              <a:rPr b="0" lang="pt-BR" sz="3200" spc="-1" strike="noStrike">
                <a:solidFill>
                  <a:srgbClr val="000000"/>
                </a:solidFill>
                <a:latin typeface="Century Schoolbook"/>
              </a:rPr>
              <a:t>estato un modello di protezione ambientale per combattere l’erosione del suolo, a</a:t>
            </a:r>
            <a:r>
              <a:rPr b="0" lang="pt-PT" sz="3200" spc="-1" strike="noStrike">
                <a:solidFill>
                  <a:srgbClr val="000000"/>
                </a:solidFill>
                <a:latin typeface="Century Schoolbook"/>
              </a:rPr>
              <a:t>ttivato un processo di inclusione sociale e create opportunità di integrazione professionale per le fasce più vulnerabili della popolazione, in particolare giovani e donne</a:t>
            </a:r>
            <a:endParaRPr b="0" lang="en-US" sz="32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93" name="Immagine 5" descr=""/>
          <p:cNvPicPr/>
          <p:nvPr/>
        </p:nvPicPr>
        <p:blipFill>
          <a:blip r:embed="rId1"/>
          <a:stretch/>
        </p:blipFill>
        <p:spPr>
          <a:xfrm>
            <a:off x="7236360" y="2340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pt-PT" sz="3000" spc="-1" strike="noStrike" cap="small">
                <a:solidFill>
                  <a:srgbClr val="575f6d"/>
                </a:solidFill>
                <a:latin typeface="Century Schoolbook"/>
              </a:rPr>
              <a:t>Okhalassana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95" name="Picture 4" descr=""/>
          <p:cNvPicPr/>
          <p:nvPr/>
        </p:nvPicPr>
        <p:blipFill>
          <a:blip r:embed="rId1"/>
          <a:stretch/>
        </p:blipFill>
        <p:spPr>
          <a:xfrm>
            <a:off x="304560" y="1917000"/>
            <a:ext cx="8839080" cy="3051720"/>
          </a:xfrm>
          <a:prstGeom prst="rect">
            <a:avLst/>
          </a:prstGeom>
          <a:ln>
            <a:noFill/>
          </a:ln>
        </p:spPr>
      </p:pic>
      <p:pic>
        <p:nvPicPr>
          <p:cNvPr id="296" name="Picture 2" descr=""/>
          <p:cNvPicPr/>
          <p:nvPr/>
        </p:nvPicPr>
        <p:blipFill>
          <a:blip r:embed="rId2"/>
          <a:stretch/>
        </p:blipFill>
        <p:spPr>
          <a:xfrm>
            <a:off x="3348000" y="1917000"/>
            <a:ext cx="5406480" cy="3051720"/>
          </a:xfrm>
          <a:prstGeom prst="rect">
            <a:avLst/>
          </a:prstGeom>
          <a:ln>
            <a:noFill/>
          </a:ln>
        </p:spPr>
      </p:pic>
      <p:pic>
        <p:nvPicPr>
          <p:cNvPr id="297" name="Immagine 5" descr=""/>
          <p:cNvPicPr/>
          <p:nvPr/>
        </p:nvPicPr>
        <p:blipFill>
          <a:blip r:embed="rId3"/>
          <a:stretch/>
        </p:blipFill>
        <p:spPr>
          <a:xfrm>
            <a:off x="7092360" y="11664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39640" y="-17136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Progetti Attivi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107640" y="971640"/>
            <a:ext cx="8640720" cy="533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Century Schoolbook"/>
              </a:rPr>
              <a:t>“</a:t>
            </a:r>
            <a:r>
              <a:rPr b="1" lang="pt-BR" sz="2000" spc="-1" strike="noStrike">
                <a:solidFill>
                  <a:srgbClr val="000000"/>
                </a:solidFill>
                <a:latin typeface="Century Schoolbook"/>
              </a:rPr>
              <a:t>I nostri quartieri: salvaguardia dell’ambiente, accesso all’acqua potabile e promozione dello sviluppo socio-economico nel Municipio di Boane”  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Century Schoolbook"/>
              </a:rPr>
              <a:t>2019-2021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Century Schoolbook"/>
              </a:rPr>
              <a:t>Finanziato dall’UE e ralizzato con il Municipio di Boane (Procinvia di Maputo) e l’associazione locale (RISC)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000" spc="-1" strike="noStrike">
                <a:solidFill>
                  <a:srgbClr val="000000"/>
                </a:solidFill>
                <a:latin typeface="Century Schoolbook"/>
              </a:rPr>
              <a:t>Obiettivo: definire una struttura organica per la raccolta dei rifiuti e un Piano di Gestione Operativo, formare e inserire nella raccolta operatori privati (terziarizzazione del seervizio), favorendo giovani e donne e promuovendo l’inclusione sociale e l’accesso ad un lavoro dignitoso per i gruppi vulnerabili, sensibilizzare scuole, mercati e tutti i cittadini alla protezione ambientaloe e all’educazione civica, coinvolgendo associazioni, individui e tutte le parti interessate, migliorare l’approvvigionamento di acqua in base alle necessità locali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00" name="Immagine 5" descr=""/>
          <p:cNvPicPr/>
          <p:nvPr/>
        </p:nvPicPr>
        <p:blipFill>
          <a:blip r:embed="rId1"/>
          <a:stretch/>
        </p:blipFill>
        <p:spPr>
          <a:xfrm>
            <a:off x="7236360" y="2340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78120" y="548640"/>
            <a:ext cx="7467120" cy="142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 cap="small">
                <a:solidFill>
                  <a:srgbClr val="000000"/>
                </a:solidFill>
                <a:latin typeface="Century Schoolbook"/>
              </a:rPr>
              <a:t>“</a:t>
            </a:r>
            <a:r>
              <a:rPr b="1" lang="pt-BR" sz="1800" spc="-1" strike="noStrike" cap="small">
                <a:solidFill>
                  <a:srgbClr val="000000"/>
                </a:solidFill>
                <a:latin typeface="Century Schoolbook"/>
              </a:rPr>
              <a:t>I nostri quartieri: salvaguardia dell’ambiente, accesso all’acqua potabile e promozione dello sviluppo socio-economico nel Municipio di Boane”  </a:t>
            </a:r>
            <a:br/>
            <a:r>
              <a:rPr b="1" lang="pt-BR" sz="1800" spc="-1" strike="noStrike" cap="small">
                <a:solidFill>
                  <a:srgbClr val="000000"/>
                </a:solidFill>
                <a:latin typeface="Century Schoolbook"/>
              </a:rPr>
              <a:t>2019-2021</a:t>
            </a:r>
            <a:endParaRPr b="0" lang="en-US" sz="18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457200" y="2205000"/>
            <a:ext cx="7467120" cy="426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03" name="Picture 2" descr=""/>
          <p:cNvPicPr/>
          <p:nvPr/>
        </p:nvPicPr>
        <p:blipFill>
          <a:blip r:embed="rId1"/>
          <a:stretch/>
        </p:blipFill>
        <p:spPr>
          <a:xfrm>
            <a:off x="557280" y="2205000"/>
            <a:ext cx="7367040" cy="3888000"/>
          </a:xfrm>
          <a:prstGeom prst="rect">
            <a:avLst/>
          </a:prstGeom>
          <a:ln>
            <a:noFill/>
          </a:ln>
        </p:spPr>
      </p:pic>
      <p:pic>
        <p:nvPicPr>
          <p:cNvPr id="304" name="Immagine 4" descr=""/>
          <p:cNvPicPr/>
          <p:nvPr/>
        </p:nvPicPr>
        <p:blipFill>
          <a:blip r:embed="rId2"/>
          <a:stretch/>
        </p:blipFill>
        <p:spPr>
          <a:xfrm>
            <a:off x="7380360" y="7452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pt-PT" sz="3000" spc="-1" strike="noStrike" cap="small">
                <a:solidFill>
                  <a:srgbClr val="000000"/>
                </a:solidFill>
                <a:latin typeface="Century Schoolbook"/>
              </a:rPr>
              <a:t>altri progetti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457200" y="1600200"/>
            <a:ext cx="7467120" cy="4873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2400" spc="-1" strike="noStrike">
                <a:solidFill>
                  <a:srgbClr val="000000"/>
                </a:solidFill>
                <a:latin typeface="Century Schoolbook"/>
              </a:rPr>
              <a:t>Progetto “Partecipa allo Sviluppo! </a:t>
            </a:r>
            <a:r>
              <a:rPr b="1" lang="pt-PT" sz="2400" spc="-1" strike="noStrike">
                <a:solidFill>
                  <a:srgbClr val="000000"/>
                </a:solidFill>
                <a:latin typeface="Century Schoolbook"/>
              </a:rPr>
              <a:t>Gestione partecipata e sostenibile delle risorse naturali per uno sviluppo socio-economico e ambientale integrato a Nacala-Porto”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2400" spc="-1" strike="noStrike">
                <a:solidFill>
                  <a:srgbClr val="000000"/>
                </a:solidFill>
                <a:latin typeface="Century Schoolbook"/>
              </a:rPr>
              <a:t>2020-2023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Obiettivo: migliorare le condizioni di vita della popolazione di Nacala-Porto attraverso la promozione della partecipazione comunitaria nello sviluppo territoriale integrato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07" name="Immagine 4" descr=""/>
          <p:cNvPicPr/>
          <p:nvPr/>
        </p:nvPicPr>
        <p:blipFill>
          <a:blip r:embed="rId1"/>
          <a:stretch/>
        </p:blipFill>
        <p:spPr>
          <a:xfrm>
            <a:off x="7020360" y="8676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457200" y="1196640"/>
            <a:ext cx="7962840" cy="527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1000"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BR" sz="7200" spc="-1" strike="noStrike">
                <a:solidFill>
                  <a:srgbClr val="000000"/>
                </a:solidFill>
                <a:latin typeface="Century Schoolbook"/>
              </a:rPr>
              <a:t>Il progetto prevede di promuovere l</a:t>
            </a:r>
            <a:r>
              <a:rPr b="1" lang="pt-PT" sz="7200" spc="-1" strike="noStrike">
                <a:solidFill>
                  <a:srgbClr val="000000"/>
                </a:solidFill>
                <a:latin typeface="Century Schoolbook"/>
              </a:rPr>
              <a:t>o sviluppo socio-economico, la crescita inclusiva e sostenibile del territorio attraverso il convilgimento della comunità nella definizione di interventi locali legati alla gestione delle risorse natutali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25 tecnici e 15 persone della comunità verranno formati sul participatory mapping;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30 giovani (18-30 anni, 50% donne) verranno formati e inseriti nel mercato del lavoro, per un totale di 10 progetti di start up nel settore dell’economia verde appoggiate;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1 Cooperativa di donne verrà sostenuta e rafforzata;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3 Associazioni della società civile verranno rafforzate a Nacala-Porto;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120 giovani e donne vulnerabili saranno coinvolti in attività comunitarie di gestione sostenibile;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4.000 studenti di 6 scuole elementari saranno sensibilizzati;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7200" spc="-1" strike="noStrike">
                <a:solidFill>
                  <a:srgbClr val="000000"/>
                </a:solidFill>
                <a:latin typeface="Century Schoolbook"/>
              </a:rPr>
              <a:t>40.000 persone miglioreranno le proprie condizioni socio-economiche e ambientali nei quartieri di intervento grazie a laboratori comunitari, campagne di sensibilizzaizone, mappatura partecipativa e interventi realizzati sul teritorio progettati con la comunità</a:t>
            </a: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72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09" name="Immagine 4" descr=""/>
          <p:cNvPicPr/>
          <p:nvPr/>
        </p:nvPicPr>
        <p:blipFill>
          <a:blip r:embed="rId1"/>
          <a:stretch/>
        </p:blipFill>
        <p:spPr>
          <a:xfrm>
            <a:off x="7092360" y="9216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457200" y="0"/>
            <a:ext cx="7467120" cy="170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65000"/>
          </a:bodyPr>
          <a:p>
            <a:pPr algn="ctr">
              <a:lnSpc>
                <a:spcPct val="100000"/>
              </a:lnSpc>
            </a:pPr>
            <a:br/>
            <a:br/>
            <a:br/>
            <a:r>
              <a:rPr b="1" lang="pt-PT" sz="3000" spc="-1" strike="noStrike" cap="small">
                <a:solidFill>
                  <a:srgbClr val="000000"/>
                </a:solidFill>
                <a:latin typeface="Century Schoolbook"/>
              </a:rPr>
              <a:t>altri progetti</a:t>
            </a:r>
            <a:br/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11" name="TextShape 2"/>
          <p:cNvSpPr txBox="1"/>
          <p:nvPr/>
        </p:nvSpPr>
        <p:spPr>
          <a:xfrm>
            <a:off x="457200" y="1484640"/>
            <a:ext cx="7467120" cy="5256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8000"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entury Schoolbook"/>
              </a:rPr>
              <a:t>“</a:t>
            </a:r>
            <a:r>
              <a:rPr b="1" lang="it-IT" sz="2400" spc="-1" strike="noStrike">
                <a:solidFill>
                  <a:srgbClr val="000000"/>
                </a:solidFill>
                <a:latin typeface="Century Schoolbook"/>
              </a:rPr>
              <a:t>Sostegno a comunità vulnerabili costiere di Cabo Delgado e Nampula colpite dall’emergenza climatica, sanitaria e dall’inasprimento dei conflitti interni”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400" spc="-1" strike="noStrike">
                <a:solidFill>
                  <a:srgbClr val="000000"/>
                </a:solidFill>
                <a:latin typeface="Century Schoolbook"/>
              </a:rPr>
              <a:t>2021-2022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Progetto finanziato dalla Cooperazione Italiana e implementato con l’Istituto Oikos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LVIA implementa attività igienico-sanitarie e di sicurezza alimentare a Nacala-Porto e Namialo, due dei Distretti più colpiti nella Provincia di Nampula dall’arrivo degli sfollati in fuga </a:t>
            </a:r>
            <a:r>
              <a:rPr b="0" lang="it-IT" sz="2400" spc="-1" strike="noStrike">
                <a:solidFill>
                  <a:srgbClr val="000000"/>
                </a:solidFill>
                <a:latin typeface="Century Schoolbook"/>
              </a:rPr>
              <a:t>dal conflitto armato in corso da fine 2017, che ha lasciato oltre </a:t>
            </a:r>
            <a:r>
              <a:rPr b="1" lang="it-IT" sz="2400" spc="-1" strike="noStrike">
                <a:solidFill>
                  <a:srgbClr val="000000"/>
                </a:solidFill>
                <a:latin typeface="Century Schoolbook"/>
              </a:rPr>
              <a:t>un milione di persone in urgente assistenza umanitaria e protezione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Promozione di attività agricole e generatrici di reddito, sicurezza alimentare, riabilitazione di fonti idriche/servizi igienici presso i centri sanitari, inclusione attraverso l’arte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12" name="Picture 2" descr="picc LVIA 50 PG"/>
          <p:cNvPicPr/>
          <p:nvPr/>
        </p:nvPicPr>
        <p:blipFill>
          <a:blip r:embed="rId1"/>
          <a:stretch/>
        </p:blipFill>
        <p:spPr>
          <a:xfrm>
            <a:off x="7769160" y="0"/>
            <a:ext cx="1396080" cy="836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323640" y="620640"/>
            <a:ext cx="3742920" cy="56156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>
                <a:solidFill>
                  <a:srgbClr val="c00000"/>
                </a:solidFill>
                <a:latin typeface="Century Schoolbook"/>
              </a:rPr>
              <a:t>CHI SIAMO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entury Schoolbook"/>
              </a:rPr>
              <a:t>LVIA </a:t>
            </a:r>
            <a:r>
              <a:rPr b="0" lang="it-IT" sz="2000" spc="-1" strike="noStrike">
                <a:solidFill>
                  <a:srgbClr val="000000"/>
                </a:solidFill>
                <a:latin typeface="Century Schoolbook"/>
              </a:rPr>
              <a:t>è un’associazione di solidarietà e cooperazione internazionale che opera per contribuire al </a:t>
            </a:r>
            <a:r>
              <a:rPr b="1" lang="it-IT" sz="2000" spc="-1" strike="noStrike">
                <a:solidFill>
                  <a:srgbClr val="000000"/>
                </a:solidFill>
                <a:latin typeface="Century Schoolbook"/>
              </a:rPr>
              <a:t>superamento della povertà estrema</a:t>
            </a:r>
            <a:r>
              <a:rPr b="0" lang="it-IT" sz="2000" spc="-1" strike="noStrike">
                <a:solidFill>
                  <a:srgbClr val="000000"/>
                </a:solidFill>
                <a:latin typeface="Century Schoolbook"/>
              </a:rPr>
              <a:t>, alla realizzazione di uno </a:t>
            </a:r>
            <a:r>
              <a:rPr b="1" lang="it-IT" sz="2000" spc="-1" strike="noStrike">
                <a:solidFill>
                  <a:srgbClr val="000000"/>
                </a:solidFill>
                <a:latin typeface="Century Schoolbook"/>
              </a:rPr>
              <a:t>sviluppo equo e sostenibile</a:t>
            </a:r>
            <a:r>
              <a:rPr b="0" lang="it-IT" sz="2000" spc="-1" strike="noStrike">
                <a:solidFill>
                  <a:srgbClr val="000000"/>
                </a:solidFill>
                <a:latin typeface="Century Schoolbook"/>
              </a:rPr>
              <a:t> ed al </a:t>
            </a:r>
            <a:r>
              <a:rPr b="1" lang="it-IT" sz="2000" spc="-1" strike="noStrike">
                <a:solidFill>
                  <a:srgbClr val="000000"/>
                </a:solidFill>
                <a:latin typeface="Century Schoolbook"/>
              </a:rPr>
              <a:t>dialogo tra comunità italiane ed africane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4356000" y="1052640"/>
            <a:ext cx="3742920" cy="55890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>
                <a:solidFill>
                  <a:srgbClr val="c00000"/>
                </a:solidFill>
                <a:latin typeface="Century Schoolbook"/>
              </a:rPr>
              <a:t>LVIA in MOZAMBICO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PT" sz="2000" spc="-1" strike="noStrike">
                <a:solidFill>
                  <a:srgbClr val="000000"/>
                </a:solidFill>
                <a:latin typeface="Century Schoolbook"/>
              </a:rPr>
              <a:t>In Mozambico LVIA opera dal 2005. Ha realizzato vari progetti di inclusione sociale e protezione ambientale, lavorando in partnership con il Ministero dell’Ambiente, i Consigli Municipali, la Caritas, Associazioni Locali e Internazionali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251" name="Immagine 1" descr=""/>
          <p:cNvPicPr/>
          <p:nvPr/>
        </p:nvPicPr>
        <p:blipFill>
          <a:blip r:embed="rId1"/>
          <a:stretch/>
        </p:blipFill>
        <p:spPr>
          <a:xfrm>
            <a:off x="7308360" y="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pt-PT" sz="3000" spc="-1" strike="noStrike" cap="small">
                <a:solidFill>
                  <a:srgbClr val="575f6d"/>
                </a:solidFill>
                <a:latin typeface="Century Schoolbook"/>
              </a:rPr>
              <a:t>Prospettive 2021-2025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457200" y="1600200"/>
            <a:ext cx="7467120" cy="4873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Ampliare gli interventi nei settori ambientale, acqua e igiene, agricoltura e inclusione dei gruppi vulnerabili 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Promuovere la trasversalità e l’intersezione tra le diverse componenti, gli attori e le Province 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Fare advocacy per i settori di riferimento di LVIA, per la loro articolazione con le politiche settoriali di tutela e gli obiettivi di sviluppo sostenibile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Ampliare geograficamente gli interventi nel nord del Paese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Mantenere l’appoggio tecnico ai Municipi, in un’ottica di creare spazi di dialogo e partecipazione della cittadinanza e la pluralità delle opportunità economiche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315" name="Immagine 4" descr=""/>
          <p:cNvPicPr/>
          <p:nvPr/>
        </p:nvPicPr>
        <p:blipFill>
          <a:blip r:embed="rId1"/>
          <a:stretch/>
        </p:blipFill>
        <p:spPr>
          <a:xfrm>
            <a:off x="7260840" y="9216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598320" y="116640"/>
            <a:ext cx="5629680" cy="93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i="1" lang="pt-PT" sz="5400" spc="-1" strike="noStrike" cap="small">
                <a:solidFill>
                  <a:srgbClr val="000000"/>
                </a:solidFill>
                <a:latin typeface="Century Schoolbook"/>
              </a:rPr>
              <a:t>Grazie</a:t>
            </a:r>
            <a:r>
              <a:rPr b="0" i="1" lang="pt-PT" sz="5400" spc="-1" strike="noStrike" cap="small">
                <a:solidFill>
                  <a:srgbClr val="000000"/>
                </a:solidFill>
                <a:latin typeface="Century Schoolbook"/>
              </a:rPr>
              <a:t>!</a:t>
            </a:r>
            <a:endParaRPr b="0" lang="en-US" sz="54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971640" y="5344200"/>
            <a:ext cx="691236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PT" sz="2000" spc="-1" strike="noStrike" u="sng">
                <a:solidFill>
                  <a:srgbClr val="d2611c"/>
                </a:solidFill>
                <a:uFillTx/>
                <a:latin typeface="Century Schoolbook"/>
                <a:hlinkClick r:id="rId1"/>
              </a:rPr>
              <a:t>www.lvia.it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318" name="Picture 2" descr=""/>
          <p:cNvPicPr/>
          <p:nvPr/>
        </p:nvPicPr>
        <p:blipFill>
          <a:blip r:embed="rId2"/>
          <a:stretch/>
        </p:blipFill>
        <p:spPr>
          <a:xfrm>
            <a:off x="2123640" y="1628640"/>
            <a:ext cx="4762080" cy="3514320"/>
          </a:xfrm>
          <a:prstGeom prst="rect">
            <a:avLst/>
          </a:prstGeom>
          <a:ln>
            <a:noFill/>
          </a:ln>
        </p:spPr>
      </p:pic>
      <p:pic>
        <p:nvPicPr>
          <p:cNvPr id="319" name="Immagine 6" descr=""/>
          <p:cNvPicPr/>
          <p:nvPr/>
        </p:nvPicPr>
        <p:blipFill>
          <a:blip r:embed="rId3"/>
          <a:stretch/>
        </p:blipFill>
        <p:spPr>
          <a:xfrm>
            <a:off x="7236360" y="2340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457200" y="36612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PROGETTI: ESPERIENZA LVIA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457200" y="1845360"/>
            <a:ext cx="7467120" cy="417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100" spc="-1" strike="noStrike">
                <a:solidFill>
                  <a:srgbClr val="000000"/>
                </a:solidFill>
                <a:latin typeface="Century Schoolbook"/>
              </a:rPr>
              <a:t>Progetto RICICLO DELLA PLASTICA A MAPUTO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100" spc="-1" strike="noStrike">
                <a:solidFill>
                  <a:srgbClr val="000000"/>
                </a:solidFill>
                <a:latin typeface="Century Schoolbook"/>
              </a:rPr>
              <a:t>2005-2008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100" spc="-1" strike="noStrike">
                <a:solidFill>
                  <a:srgbClr val="000000"/>
                </a:solidFill>
                <a:latin typeface="Century Schoolbook"/>
              </a:rPr>
              <a:t>In partnership con il Consiglio Municipale della Città di Maputo, il settore privato, AGRESU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100" spc="-1" strike="noStrike">
                <a:solidFill>
                  <a:srgbClr val="000000"/>
                </a:solidFill>
                <a:latin typeface="Century Schoolbook"/>
              </a:rPr>
              <a:t>Obiettivo: migliorare la gestione dei rifiuti solidi urbani (GRSU) nella città di Maputo supportando le fasce più vulnerabili della popolazione (catadores/raccoglitori informali), che ha portato alla creazione del centro di riciclo della plastica “RECICLA” </a:t>
            </a: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1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54" name="Immagine 4" descr=""/>
          <p:cNvPicPr/>
          <p:nvPr/>
        </p:nvPicPr>
        <p:blipFill>
          <a:blip r:embed="rId1"/>
          <a:stretch/>
        </p:blipFill>
        <p:spPr>
          <a:xfrm>
            <a:off x="7164360" y="23112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457200" y="274680"/>
            <a:ext cx="7467120" cy="48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91000"/>
          </a:bodyPr>
          <a:p>
            <a:pPr>
              <a:lnSpc>
                <a:spcPct val="100000"/>
              </a:lnSpc>
            </a:pPr>
            <a:r>
              <a:rPr b="0" lang="pt-PT" sz="3000" spc="-1" strike="noStrike" cap="small">
                <a:solidFill>
                  <a:srgbClr val="575f6d"/>
                </a:solidFill>
                <a:latin typeface="Century Schoolbook"/>
              </a:rPr>
              <a:t>Recicla 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56" name="Content Placeholder 3" descr=""/>
          <p:cNvPicPr/>
          <p:nvPr/>
        </p:nvPicPr>
        <p:blipFill>
          <a:blip r:embed="rId1"/>
          <a:stretch/>
        </p:blipFill>
        <p:spPr>
          <a:xfrm>
            <a:off x="475920" y="821160"/>
            <a:ext cx="3493440" cy="2613600"/>
          </a:xfrm>
          <a:prstGeom prst="rect">
            <a:avLst/>
          </a:prstGeom>
          <a:ln>
            <a:noFill/>
          </a:ln>
        </p:spPr>
      </p:pic>
      <p:pic>
        <p:nvPicPr>
          <p:cNvPr id="257" name="Picture 4" descr=""/>
          <p:cNvPicPr/>
          <p:nvPr/>
        </p:nvPicPr>
        <p:blipFill>
          <a:blip r:embed="rId2"/>
          <a:stretch/>
        </p:blipFill>
        <p:spPr>
          <a:xfrm>
            <a:off x="4435560" y="799200"/>
            <a:ext cx="3522240" cy="2635560"/>
          </a:xfrm>
          <a:prstGeom prst="rect">
            <a:avLst/>
          </a:prstGeom>
          <a:ln>
            <a:noFill/>
          </a:ln>
        </p:spPr>
      </p:pic>
      <p:pic>
        <p:nvPicPr>
          <p:cNvPr id="258" name="Immagine 5" descr=""/>
          <p:cNvPicPr/>
          <p:nvPr/>
        </p:nvPicPr>
        <p:blipFill>
          <a:blip r:embed="rId3"/>
          <a:stretch/>
        </p:blipFill>
        <p:spPr>
          <a:xfrm>
            <a:off x="446040" y="3787560"/>
            <a:ext cx="3507840" cy="2482560"/>
          </a:xfrm>
          <a:prstGeom prst="rect">
            <a:avLst/>
          </a:prstGeom>
          <a:ln>
            <a:noFill/>
          </a:ln>
        </p:spPr>
      </p:pic>
      <p:pic>
        <p:nvPicPr>
          <p:cNvPr id="259" name="Immagine 6" descr=""/>
          <p:cNvPicPr/>
          <p:nvPr/>
        </p:nvPicPr>
        <p:blipFill>
          <a:blip r:embed="rId4"/>
          <a:stretch/>
        </p:blipFill>
        <p:spPr>
          <a:xfrm>
            <a:off x="4447800" y="3688200"/>
            <a:ext cx="3510000" cy="258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PROGETTI: ESPERIENZA LVIA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1115640" y="1556640"/>
            <a:ext cx="6808680" cy="432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000" spc="-1" strike="noStrike">
                <a:solidFill>
                  <a:srgbClr val="000000"/>
                </a:solidFill>
                <a:latin typeface="Century Schoolbook"/>
              </a:rPr>
              <a:t>Progetto pilota PER IL RICICLO DEI RIFIUTI ORGANICI A MAPUTO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000" spc="-1" strike="noStrike">
                <a:solidFill>
                  <a:srgbClr val="000000"/>
                </a:solidFill>
                <a:latin typeface="Century Schoolbook"/>
              </a:rPr>
              <a:t>2009-2011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000" spc="-1" strike="noStrike">
                <a:solidFill>
                  <a:srgbClr val="000000"/>
                </a:solidFill>
                <a:latin typeface="Century Schoolbook"/>
              </a:rPr>
              <a:t>Grazie al sostegno dell’Ambasciata di Finlandia, in partnership con Caritas e Kuwuka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000" spc="-1" strike="noStrike">
                <a:solidFill>
                  <a:srgbClr val="000000"/>
                </a:solidFill>
                <a:latin typeface="Century Schoolbook"/>
              </a:rPr>
              <a:t>Obiettivo: migliorare la gestione dei rifiuti solidi urbani (GRSU) e realizzare attività di educazione ambientale nella città di Maputo supportando le fasce più vulnerabili della popolazione, che ha portato alla creazione del centro di compostaggio “FERTILIZA” 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62" name="Immagine 5" descr=""/>
          <p:cNvPicPr/>
          <p:nvPr/>
        </p:nvPicPr>
        <p:blipFill>
          <a:blip r:embed="rId1"/>
          <a:stretch/>
        </p:blipFill>
        <p:spPr>
          <a:xfrm>
            <a:off x="7260840" y="27468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457200" y="274680"/>
            <a:ext cx="7467120" cy="345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45000"/>
          </a:bodyPr>
          <a:p>
            <a:pPr>
              <a:lnSpc>
                <a:spcPct val="100000"/>
              </a:lnSpc>
            </a:pPr>
            <a:r>
              <a:rPr b="0" lang="pt-PT" sz="3000" spc="-1" strike="noStrike" cap="small">
                <a:solidFill>
                  <a:srgbClr val="575f6d"/>
                </a:solidFill>
                <a:latin typeface="Century Schoolbook"/>
              </a:rPr>
              <a:t>Fertiliza 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64" name="Content Placeholder 4" descr=""/>
          <p:cNvPicPr/>
          <p:nvPr/>
        </p:nvPicPr>
        <p:blipFill>
          <a:blip r:embed="rId1"/>
          <a:stretch/>
        </p:blipFill>
        <p:spPr>
          <a:xfrm>
            <a:off x="430560" y="620640"/>
            <a:ext cx="4194720" cy="2808000"/>
          </a:xfrm>
          <a:prstGeom prst="rect">
            <a:avLst/>
          </a:prstGeom>
          <a:ln>
            <a:noFill/>
          </a:ln>
        </p:spPr>
      </p:pic>
      <p:pic>
        <p:nvPicPr>
          <p:cNvPr id="265" name="Picture 5" descr=""/>
          <p:cNvPicPr/>
          <p:nvPr/>
        </p:nvPicPr>
        <p:blipFill>
          <a:blip r:embed="rId2"/>
          <a:stretch/>
        </p:blipFill>
        <p:spPr>
          <a:xfrm>
            <a:off x="464400" y="3645000"/>
            <a:ext cx="4160880" cy="2924640"/>
          </a:xfrm>
          <a:prstGeom prst="rect">
            <a:avLst/>
          </a:prstGeom>
          <a:ln>
            <a:noFill/>
          </a:ln>
        </p:spPr>
      </p:pic>
      <p:pic>
        <p:nvPicPr>
          <p:cNvPr id="266" name="Immagine 2" descr=""/>
          <p:cNvPicPr/>
          <p:nvPr/>
        </p:nvPicPr>
        <p:blipFill>
          <a:blip r:embed="rId3"/>
          <a:stretch/>
        </p:blipFill>
        <p:spPr>
          <a:xfrm>
            <a:off x="5364000" y="1404720"/>
            <a:ext cx="2638080" cy="372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PROGETTI: ESPERIENZA LVIA</a:t>
            </a:r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457200" y="1600200"/>
            <a:ext cx="7467120" cy="4873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43000"/>
          </a:bodyPr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3500" spc="-1" strike="noStrike">
                <a:solidFill>
                  <a:srgbClr val="000000"/>
                </a:solidFill>
                <a:latin typeface="Century Schoolbook"/>
              </a:rPr>
              <a:t>Progetto Protezione sociale e del lavoro informale per la popolazione di strada</a:t>
            </a: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3500" spc="-1" strike="noStrike">
                <a:solidFill>
                  <a:srgbClr val="000000"/>
                </a:solidFill>
                <a:latin typeface="Century Schoolbook"/>
              </a:rPr>
              <a:t>2011-2014</a:t>
            </a: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3500" spc="-1" strike="noStrike">
                <a:solidFill>
                  <a:srgbClr val="000000"/>
                </a:solidFill>
                <a:latin typeface="Century Schoolbook"/>
              </a:rPr>
              <a:t>Grazie al supporto dell’UE e in partership con CIES, Kuwuka, Consiglio Municipale della Città di Maputo</a:t>
            </a: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3500" spc="-1" strike="noStrike">
                <a:solidFill>
                  <a:srgbClr val="000000"/>
                </a:solidFill>
                <a:latin typeface="Century Schoolbook"/>
              </a:rPr>
              <a:t>Obiettivo: contribuire ad una migliore tutela e inclusione sociale della popolazione di strada (catadores) e dei disabili a Maputo, che ha portato alla creazione della Cooperativa COMSOL, che compra e vende materiale riciclabile</a:t>
            </a: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35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69" name="Immagine 6" descr=""/>
          <p:cNvPicPr/>
          <p:nvPr/>
        </p:nvPicPr>
        <p:blipFill>
          <a:blip r:embed="rId1"/>
          <a:stretch/>
        </p:blipFill>
        <p:spPr>
          <a:xfrm>
            <a:off x="7164360" y="8676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457200" y="274680"/>
            <a:ext cx="7467120" cy="6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pt-PT" sz="3000" spc="-1" strike="noStrike" cap="small">
                <a:solidFill>
                  <a:srgbClr val="575f6d"/>
                </a:solidFill>
                <a:latin typeface="Century Schoolbook"/>
              </a:rPr>
              <a:t>Comsol</a:t>
            </a:r>
            <a:endParaRPr b="0" lang="en-US" sz="30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71" name="Content Placeholder 3" descr=""/>
          <p:cNvPicPr/>
          <p:nvPr/>
        </p:nvPicPr>
        <p:blipFill>
          <a:blip r:embed="rId1"/>
          <a:stretch/>
        </p:blipFill>
        <p:spPr>
          <a:xfrm>
            <a:off x="614520" y="908640"/>
            <a:ext cx="3965040" cy="2643120"/>
          </a:xfrm>
          <a:prstGeom prst="rect">
            <a:avLst/>
          </a:prstGeom>
          <a:ln>
            <a:noFill/>
          </a:ln>
        </p:spPr>
      </p:pic>
      <p:pic>
        <p:nvPicPr>
          <p:cNvPr id="272" name="Picture 4" descr=""/>
          <p:cNvPicPr/>
          <p:nvPr/>
        </p:nvPicPr>
        <p:blipFill>
          <a:blip r:embed="rId2"/>
          <a:stretch/>
        </p:blipFill>
        <p:spPr>
          <a:xfrm>
            <a:off x="636120" y="3818160"/>
            <a:ext cx="4007520" cy="2788200"/>
          </a:xfrm>
          <a:prstGeom prst="rect">
            <a:avLst/>
          </a:prstGeom>
          <a:ln>
            <a:noFill/>
          </a:ln>
        </p:spPr>
      </p:pic>
      <p:pic>
        <p:nvPicPr>
          <p:cNvPr id="273" name="Immagine 2" descr=""/>
          <p:cNvPicPr/>
          <p:nvPr/>
        </p:nvPicPr>
        <p:blipFill>
          <a:blip r:embed="rId3"/>
          <a:stretch/>
        </p:blipFill>
        <p:spPr>
          <a:xfrm>
            <a:off x="4771440" y="908640"/>
            <a:ext cx="3762720" cy="2643120"/>
          </a:xfrm>
          <a:prstGeom prst="rect">
            <a:avLst/>
          </a:prstGeom>
          <a:ln>
            <a:noFill/>
          </a:ln>
        </p:spPr>
      </p:pic>
      <p:pic>
        <p:nvPicPr>
          <p:cNvPr id="274" name="Immagine 5" descr=""/>
          <p:cNvPicPr/>
          <p:nvPr/>
        </p:nvPicPr>
        <p:blipFill>
          <a:blip r:embed="rId4"/>
          <a:stretch/>
        </p:blipFill>
        <p:spPr>
          <a:xfrm>
            <a:off x="4824000" y="3818160"/>
            <a:ext cx="3100680" cy="215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979640" y="836640"/>
            <a:ext cx="4392000" cy="12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20000"/>
          </a:bodyPr>
          <a:p>
            <a:pPr algn="just">
              <a:lnSpc>
                <a:spcPct val="100000"/>
              </a:lnSpc>
            </a:pPr>
            <a:br/>
            <a:br/>
            <a:br/>
            <a:br/>
            <a:br/>
            <a:br/>
            <a:br/>
            <a:br/>
            <a:br/>
            <a:br/>
            <a:r>
              <a:rPr b="1" lang="pt-PT" sz="2000" spc="-1" strike="noStrike" cap="small">
                <a:solidFill>
                  <a:srgbClr val="000000"/>
                </a:solidFill>
                <a:latin typeface="Century Schoolbook"/>
              </a:rPr>
              <a:t>PROGETTI: ESPERIENZA LVIA</a:t>
            </a:r>
            <a:br/>
            <a:endParaRPr b="0" lang="en-US" sz="2000" spc="-1" strike="noStrike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457560" y="1989000"/>
            <a:ext cx="7467120" cy="4052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pt-PT" sz="2400" spc="-1" strike="noStrike">
                <a:solidFill>
                  <a:srgbClr val="000000"/>
                </a:solidFill>
                <a:latin typeface="Century Schoolbook"/>
              </a:rPr>
              <a:t>Progetto PROSIGRU</a:t>
            </a:r>
            <a:br/>
            <a:r>
              <a:rPr b="1" lang="pt-PT" sz="2400" spc="-1" strike="noStrike">
                <a:solidFill>
                  <a:srgbClr val="000000"/>
                </a:solidFill>
                <a:latin typeface="Century Schoolbook"/>
              </a:rPr>
              <a:t>Rinforzo del Sistema Integrato di Gestione dei Residui Solidi Ubani </a:t>
            </a:r>
            <a:br/>
            <a:r>
              <a:rPr b="1" lang="pt-PT" sz="2400" spc="-1" strike="noStrike">
                <a:solidFill>
                  <a:srgbClr val="000000"/>
                </a:solidFill>
                <a:latin typeface="Century Schoolbook"/>
              </a:rPr>
              <a:t>2014 – 2017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  </a:t>
            </a:r>
            <a:br/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Finanziato dal Ministero Affari Esteri e della Cooperazione Italiana (MAECI) e dal Ministero dell’ambiente Locale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pt-PT" sz="2400" spc="-1" strike="noStrike">
                <a:solidFill>
                  <a:srgbClr val="000000"/>
                </a:solidFill>
                <a:latin typeface="Century Schoolbook"/>
              </a:rPr>
              <a:t>Obiettivo: favorire la sostenibilità ambientale delle realtà urbane migliorando la </a:t>
            </a:r>
            <a:r>
              <a:rPr b="0" i="1" lang="pt-PT" sz="2400" spc="-1" strike="noStrike">
                <a:solidFill>
                  <a:srgbClr val="000000"/>
                </a:solidFill>
                <a:latin typeface="Century Schoolbook"/>
              </a:rPr>
              <a:t>go</a:t>
            </a:r>
            <a:r>
              <a:rPr b="0" i="1" lang="pt-PT" sz="2400" spc="-1" strike="noStrike">
                <a:solidFill>
                  <a:srgbClr val="080808"/>
                </a:solidFill>
                <a:latin typeface="Century Schoolbook"/>
              </a:rPr>
              <a:t>vernance</a:t>
            </a:r>
            <a:r>
              <a:rPr b="0" lang="pt-PT" sz="2400" spc="-1" strike="noStrike">
                <a:solidFill>
                  <a:srgbClr val="080808"/>
                </a:solidFill>
                <a:latin typeface="Century Schoolbook"/>
              </a:rPr>
              <a:t> del sistema di gestione dei RSU nei 53 Municipi del Mozambico</a:t>
            </a: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77" name="Immagine 5" descr=""/>
          <p:cNvPicPr/>
          <p:nvPr/>
        </p:nvPicPr>
        <p:blipFill>
          <a:blip r:embed="rId1"/>
          <a:stretch/>
        </p:blipFill>
        <p:spPr>
          <a:xfrm>
            <a:off x="7260840" y="32400"/>
            <a:ext cx="1327680" cy="9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3879</TotalTime>
  <Application>LibreOffice/6.4.7.2$Windows_X86_64 LibreOffice_project/639b8ac485750d5696d7590a72ef1b496725cfb5</Application>
  <Words>989</Words>
  <Paragraphs>114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2017-02-06T09:25:28Z</dcterms:created>
  <dc:creator>Irene</dc:creator>
  <dc:description/>
  <dc:language>it-IT</dc:language>
  <cp:lastModifiedBy>Silvia</cp:lastModifiedBy>
  <dcterms:modified xsi:type="dcterms:W3CDTF">2021-04-11T15:05:51Z</dcterms:modified>
  <cp:revision>192</cp:revision>
  <dc:subject/>
  <dc:title>Projecto para o Reforço do Sistema Integrado de Gestão de Resíduos Urbanos - PROSIGRU -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