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4.xml" ContentType="application/vnd.openxmlformats-officedocument.drawingml.diagramStyle+xml"/>
  <Override PartName="/ppt/diagrams/data2.xml" ContentType="application/vnd.openxmlformats-officedocument.drawingml.diagramData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jpeg" ContentType="image/jpeg"/>
  <Override PartName="/ppt/media/image2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F1972-25A8-43BD-B87F-A05E1465C39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ABF6F5-0E3C-4699-8662-8A90BBE225F7}">
      <dgm:prSet/>
      <dgm:spPr/>
      <dgm:t>
        <a:bodyPr/>
        <a:lstStyle/>
        <a:p>
          <a:r>
            <a:rPr lang="it-IT" b="0" dirty="0"/>
            <a:t>Apertura e proiezione verso organizzazioni e istituzioni europee e nuova programmazione</a:t>
          </a:r>
          <a:endParaRPr lang="en-US" b="0" dirty="0"/>
        </a:p>
      </dgm:t>
    </dgm:pt>
    <dgm:pt modelId="{E1437B51-8E86-4B39-896E-E726D229C867}" type="parTrans" cxnId="{27762924-7AB2-4EAC-85CE-72C207C0B6DA}">
      <dgm:prSet/>
      <dgm:spPr/>
      <dgm:t>
        <a:bodyPr/>
        <a:lstStyle/>
        <a:p>
          <a:endParaRPr lang="en-US"/>
        </a:p>
      </dgm:t>
    </dgm:pt>
    <dgm:pt modelId="{CE0B64F8-4729-4CFF-B878-6E850B769B92}" type="sibTrans" cxnId="{27762924-7AB2-4EAC-85CE-72C207C0B6DA}">
      <dgm:prSet/>
      <dgm:spPr/>
      <dgm:t>
        <a:bodyPr/>
        <a:lstStyle/>
        <a:p>
          <a:endParaRPr lang="en-US"/>
        </a:p>
      </dgm:t>
    </dgm:pt>
    <dgm:pt modelId="{C166B27F-40C1-4109-B199-414091BA5777}">
      <dgm:prSet/>
      <dgm:spPr/>
      <dgm:t>
        <a:bodyPr/>
        <a:lstStyle/>
        <a:p>
          <a:r>
            <a:rPr lang="it-IT" b="0" dirty="0"/>
            <a:t>Raccolta, rafforzamento e supporto di progettualità del territorio </a:t>
          </a:r>
        </a:p>
      </dgm:t>
    </dgm:pt>
    <dgm:pt modelId="{9E44EA9C-746B-48D8-B3C1-01EBC5D27FA5}" type="parTrans" cxnId="{072FA6C8-D3CB-4D9A-BC13-F20EDF225F0C}">
      <dgm:prSet/>
      <dgm:spPr/>
      <dgm:t>
        <a:bodyPr/>
        <a:lstStyle/>
        <a:p>
          <a:endParaRPr lang="en-US"/>
        </a:p>
      </dgm:t>
    </dgm:pt>
    <dgm:pt modelId="{19E24576-8EBD-47D5-87AC-808B30A2CEB7}" type="sibTrans" cxnId="{072FA6C8-D3CB-4D9A-BC13-F20EDF225F0C}">
      <dgm:prSet/>
      <dgm:spPr/>
      <dgm:t>
        <a:bodyPr/>
        <a:lstStyle/>
        <a:p>
          <a:endParaRPr lang="en-US"/>
        </a:p>
      </dgm:t>
    </dgm:pt>
    <dgm:pt modelId="{8A977AA2-2BA3-6447-86F9-C6DD96D2D5D7}" type="pres">
      <dgm:prSet presAssocID="{D6BF1972-25A8-43BD-B87F-A05E1465C39F}" presName="linear" presStyleCnt="0">
        <dgm:presLayoutVars>
          <dgm:animLvl val="lvl"/>
          <dgm:resizeHandles val="exact"/>
        </dgm:presLayoutVars>
      </dgm:prSet>
      <dgm:spPr/>
    </dgm:pt>
    <dgm:pt modelId="{E5B9C6F8-1C68-2B40-8D5B-033A1B02DBFD}" type="pres">
      <dgm:prSet presAssocID="{75ABF6F5-0E3C-4699-8662-8A90BBE225F7}" presName="parentText" presStyleLbl="node1" presStyleIdx="0" presStyleCnt="2" custLinFactY="-696" custLinFactNeighborX="-2" custLinFactNeighborY="-100000">
        <dgm:presLayoutVars>
          <dgm:chMax val="0"/>
          <dgm:bulletEnabled val="1"/>
        </dgm:presLayoutVars>
      </dgm:prSet>
      <dgm:spPr/>
    </dgm:pt>
    <dgm:pt modelId="{EFB3B37F-C9B6-D94D-9126-7581AB774D80}" type="pres">
      <dgm:prSet presAssocID="{CE0B64F8-4729-4CFF-B878-6E850B769B92}" presName="spacer" presStyleCnt="0"/>
      <dgm:spPr/>
    </dgm:pt>
    <dgm:pt modelId="{576C34CB-1463-ED40-B049-931E5E7F8C75}" type="pres">
      <dgm:prSet presAssocID="{C166B27F-40C1-4109-B199-414091BA577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FFE091F-34BE-824B-9500-E189F1CB4FD2}" type="presOf" srcId="{D6BF1972-25A8-43BD-B87F-A05E1465C39F}" destId="{8A977AA2-2BA3-6447-86F9-C6DD96D2D5D7}" srcOrd="0" destOrd="0" presId="urn:microsoft.com/office/officeart/2005/8/layout/vList2"/>
    <dgm:cxn modelId="{27762924-7AB2-4EAC-85CE-72C207C0B6DA}" srcId="{D6BF1972-25A8-43BD-B87F-A05E1465C39F}" destId="{75ABF6F5-0E3C-4699-8662-8A90BBE225F7}" srcOrd="0" destOrd="0" parTransId="{E1437B51-8E86-4B39-896E-E726D229C867}" sibTransId="{CE0B64F8-4729-4CFF-B878-6E850B769B92}"/>
    <dgm:cxn modelId="{75DD5562-BFD7-8048-8283-ADB31E195E62}" type="presOf" srcId="{C166B27F-40C1-4109-B199-414091BA5777}" destId="{576C34CB-1463-ED40-B049-931E5E7F8C75}" srcOrd="0" destOrd="0" presId="urn:microsoft.com/office/officeart/2005/8/layout/vList2"/>
    <dgm:cxn modelId="{072FA6C8-D3CB-4D9A-BC13-F20EDF225F0C}" srcId="{D6BF1972-25A8-43BD-B87F-A05E1465C39F}" destId="{C166B27F-40C1-4109-B199-414091BA5777}" srcOrd="1" destOrd="0" parTransId="{9E44EA9C-746B-48D8-B3C1-01EBC5D27FA5}" sibTransId="{19E24576-8EBD-47D5-87AC-808B30A2CEB7}"/>
    <dgm:cxn modelId="{141E13FC-D439-5C48-B262-463FD7002AA4}" type="presOf" srcId="{75ABF6F5-0E3C-4699-8662-8A90BBE225F7}" destId="{E5B9C6F8-1C68-2B40-8D5B-033A1B02DBFD}" srcOrd="0" destOrd="0" presId="urn:microsoft.com/office/officeart/2005/8/layout/vList2"/>
    <dgm:cxn modelId="{A391EF15-BDB7-824C-914F-748B554620DC}" type="presParOf" srcId="{8A977AA2-2BA3-6447-86F9-C6DD96D2D5D7}" destId="{E5B9C6F8-1C68-2B40-8D5B-033A1B02DBFD}" srcOrd="0" destOrd="0" presId="urn:microsoft.com/office/officeart/2005/8/layout/vList2"/>
    <dgm:cxn modelId="{596D4C1A-0249-9841-86EA-6EB067E793A8}" type="presParOf" srcId="{8A977AA2-2BA3-6447-86F9-C6DD96D2D5D7}" destId="{EFB3B37F-C9B6-D94D-9126-7581AB774D80}" srcOrd="1" destOrd="0" presId="urn:microsoft.com/office/officeart/2005/8/layout/vList2"/>
    <dgm:cxn modelId="{EC4DF4BB-2AD4-4844-8C26-13073AC29B6C}" type="presParOf" srcId="{8A977AA2-2BA3-6447-86F9-C6DD96D2D5D7}" destId="{576C34CB-1463-ED40-B049-931E5E7F8C7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FED2A5-0840-D244-BC94-4FE60E3CCA01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ACF489-A54C-E247-A81F-872AE0FDB0CC}">
      <dgm:prSet phldrT="[Testo]"/>
      <dgm:spPr/>
      <dgm:t>
        <a:bodyPr/>
        <a:lstStyle/>
        <a:p>
          <a:r>
            <a:rPr lang="it-IT" dirty="0"/>
            <a:t>TERRITORIO</a:t>
          </a:r>
        </a:p>
        <a:p>
          <a:r>
            <a:rPr lang="it-IT" dirty="0"/>
            <a:t>+ EUROPA</a:t>
          </a:r>
        </a:p>
      </dgm:t>
    </dgm:pt>
    <dgm:pt modelId="{6237A376-AE85-F943-9A6A-960CC61C112A}" type="parTrans" cxnId="{B2396F80-58D9-F64E-9431-F3129E3F8DFF}">
      <dgm:prSet/>
      <dgm:spPr/>
      <dgm:t>
        <a:bodyPr/>
        <a:lstStyle/>
        <a:p>
          <a:endParaRPr lang="it-IT"/>
        </a:p>
      </dgm:t>
    </dgm:pt>
    <dgm:pt modelId="{5A2AFD1F-F82E-3940-9C3E-93AA56F45851}" type="sibTrans" cxnId="{B2396F80-58D9-F64E-9431-F3129E3F8DFF}">
      <dgm:prSet/>
      <dgm:spPr/>
      <dgm:t>
        <a:bodyPr/>
        <a:lstStyle/>
        <a:p>
          <a:endParaRPr lang="it-IT"/>
        </a:p>
      </dgm:t>
    </dgm:pt>
    <dgm:pt modelId="{379AAAA2-D7B9-D34D-B519-5D561EA9AE07}">
      <dgm:prSet phldrT="[Testo]"/>
      <dgm:spPr/>
      <dgm:t>
        <a:bodyPr/>
        <a:lstStyle/>
        <a:p>
          <a:r>
            <a:rPr lang="it-IT" dirty="0"/>
            <a:t>FRANCIA</a:t>
          </a:r>
        </a:p>
      </dgm:t>
    </dgm:pt>
    <dgm:pt modelId="{03ECE542-2E79-7446-B9A9-D65647644E0B}" type="parTrans" cxnId="{9AA809F7-6F6E-294D-B530-A38600F13F8E}">
      <dgm:prSet/>
      <dgm:spPr/>
      <dgm:t>
        <a:bodyPr/>
        <a:lstStyle/>
        <a:p>
          <a:endParaRPr lang="it-IT"/>
        </a:p>
      </dgm:t>
    </dgm:pt>
    <dgm:pt modelId="{9D22D688-A931-7D47-974F-A13E50113348}" type="sibTrans" cxnId="{9AA809F7-6F6E-294D-B530-A38600F13F8E}">
      <dgm:prSet/>
      <dgm:spPr/>
      <dgm:t>
        <a:bodyPr/>
        <a:lstStyle/>
        <a:p>
          <a:endParaRPr lang="it-IT"/>
        </a:p>
      </dgm:t>
    </dgm:pt>
    <dgm:pt modelId="{B997DD45-DA4B-FC44-ABF6-C2A46225D617}">
      <dgm:prSet phldrT="[Testo]"/>
      <dgm:spPr/>
      <dgm:t>
        <a:bodyPr/>
        <a:lstStyle/>
        <a:p>
          <a:r>
            <a:rPr lang="it-IT" dirty="0"/>
            <a:t>ITALIA </a:t>
          </a:r>
        </a:p>
      </dgm:t>
    </dgm:pt>
    <dgm:pt modelId="{27C564B9-8089-204A-AD82-89D6DF83FB32}" type="parTrans" cxnId="{961E9DF3-CFB1-F84D-8A6C-3346B9548514}">
      <dgm:prSet/>
      <dgm:spPr/>
      <dgm:t>
        <a:bodyPr/>
        <a:lstStyle/>
        <a:p>
          <a:endParaRPr lang="it-IT"/>
        </a:p>
      </dgm:t>
    </dgm:pt>
    <dgm:pt modelId="{96E70B90-78DB-7943-AB3E-34A0988A986C}" type="sibTrans" cxnId="{961E9DF3-CFB1-F84D-8A6C-3346B9548514}">
      <dgm:prSet/>
      <dgm:spPr/>
      <dgm:t>
        <a:bodyPr/>
        <a:lstStyle/>
        <a:p>
          <a:endParaRPr lang="it-IT"/>
        </a:p>
      </dgm:t>
    </dgm:pt>
    <dgm:pt modelId="{96D0C411-E24D-164B-A465-29A433749F05}">
      <dgm:prSet phldrT="[Testo]"/>
      <dgm:spPr/>
      <dgm:t>
        <a:bodyPr/>
        <a:lstStyle/>
        <a:p>
          <a:r>
            <a:rPr lang="it-IT" dirty="0"/>
            <a:t>SPAGNA</a:t>
          </a:r>
        </a:p>
      </dgm:t>
    </dgm:pt>
    <dgm:pt modelId="{C9519BC8-3A9A-F94E-8D59-67853A4E0963}" type="parTrans" cxnId="{BE135B59-556A-774B-B546-38B54443CC57}">
      <dgm:prSet/>
      <dgm:spPr/>
      <dgm:t>
        <a:bodyPr/>
        <a:lstStyle/>
        <a:p>
          <a:endParaRPr lang="it-IT"/>
        </a:p>
      </dgm:t>
    </dgm:pt>
    <dgm:pt modelId="{5E09612F-1ECE-464A-A866-938C133C33D4}" type="sibTrans" cxnId="{BE135B59-556A-774B-B546-38B54443CC57}">
      <dgm:prSet/>
      <dgm:spPr/>
      <dgm:t>
        <a:bodyPr/>
        <a:lstStyle/>
        <a:p>
          <a:endParaRPr lang="it-IT"/>
        </a:p>
      </dgm:t>
    </dgm:pt>
    <dgm:pt modelId="{3616FF2A-52F2-644A-A577-71EAA93E2566}">
      <dgm:prSet/>
      <dgm:spPr/>
      <dgm:t>
        <a:bodyPr/>
        <a:lstStyle/>
        <a:p>
          <a:endParaRPr lang="it-IT"/>
        </a:p>
      </dgm:t>
    </dgm:pt>
    <dgm:pt modelId="{A3881DE0-665F-3340-82F3-A6ED9F2E108C}" type="parTrans" cxnId="{E965C133-F535-264E-BD54-69140266B252}">
      <dgm:prSet/>
      <dgm:spPr/>
      <dgm:t>
        <a:bodyPr/>
        <a:lstStyle/>
        <a:p>
          <a:endParaRPr lang="it-IT"/>
        </a:p>
      </dgm:t>
    </dgm:pt>
    <dgm:pt modelId="{732CEFC6-B6ED-D649-9FA8-D33CF1BF9A8A}" type="sibTrans" cxnId="{E965C133-F535-264E-BD54-69140266B252}">
      <dgm:prSet/>
      <dgm:spPr/>
      <dgm:t>
        <a:bodyPr/>
        <a:lstStyle/>
        <a:p>
          <a:endParaRPr lang="it-IT"/>
        </a:p>
      </dgm:t>
    </dgm:pt>
    <dgm:pt modelId="{F5701733-DBE4-FA4D-8675-FA8DA0A13123}" type="pres">
      <dgm:prSet presAssocID="{E5FED2A5-0840-D244-BC94-4FE60E3CCA01}" presName="composite" presStyleCnt="0">
        <dgm:presLayoutVars>
          <dgm:chMax val="1"/>
          <dgm:dir/>
          <dgm:resizeHandles val="exact"/>
        </dgm:presLayoutVars>
      </dgm:prSet>
      <dgm:spPr/>
    </dgm:pt>
    <dgm:pt modelId="{34147D49-0821-9847-9524-CD1C292E321B}" type="pres">
      <dgm:prSet presAssocID="{E5FED2A5-0840-D244-BC94-4FE60E3CCA01}" presName="radial" presStyleCnt="0">
        <dgm:presLayoutVars>
          <dgm:animLvl val="ctr"/>
        </dgm:presLayoutVars>
      </dgm:prSet>
      <dgm:spPr/>
    </dgm:pt>
    <dgm:pt modelId="{C5792084-FB90-1C44-9A90-AB46AB26FAED}" type="pres">
      <dgm:prSet presAssocID="{A7ACF489-A54C-E247-A81F-872AE0FDB0CC}" presName="centerShape" presStyleLbl="vennNode1" presStyleIdx="0" presStyleCnt="4" custScaleX="80322" custScaleY="81391" custLinFactNeighborX="2832" custLinFactNeighborY="-14548"/>
      <dgm:spPr/>
    </dgm:pt>
    <dgm:pt modelId="{F90D5967-263C-4242-ADF0-C5845B8628FF}" type="pres">
      <dgm:prSet presAssocID="{379AAAA2-D7B9-D34D-B519-5D561EA9AE07}" presName="node" presStyleLbl="vennNode1" presStyleIdx="1" presStyleCnt="4" custRadScaleRad="106202" custRadScaleInc="1285">
        <dgm:presLayoutVars>
          <dgm:bulletEnabled val="1"/>
        </dgm:presLayoutVars>
      </dgm:prSet>
      <dgm:spPr/>
    </dgm:pt>
    <dgm:pt modelId="{D9E8BCD2-E191-5742-8544-4CB719648E09}" type="pres">
      <dgm:prSet presAssocID="{B997DD45-DA4B-FC44-ABF6-C2A46225D617}" presName="node" presStyleLbl="vennNode1" presStyleIdx="2" presStyleCnt="4" custRadScaleRad="87163" custRadScaleInc="-39119">
        <dgm:presLayoutVars>
          <dgm:bulletEnabled val="1"/>
        </dgm:presLayoutVars>
      </dgm:prSet>
      <dgm:spPr/>
    </dgm:pt>
    <dgm:pt modelId="{77CE9A86-351C-C641-85C8-C40B21FF5184}" type="pres">
      <dgm:prSet presAssocID="{96D0C411-E24D-164B-A465-29A433749F05}" presName="node" presStyleLbl="vennNode1" presStyleIdx="3" presStyleCnt="4" custRadScaleRad="82384" custRadScaleInc="40780">
        <dgm:presLayoutVars>
          <dgm:bulletEnabled val="1"/>
        </dgm:presLayoutVars>
      </dgm:prSet>
      <dgm:spPr/>
    </dgm:pt>
  </dgm:ptLst>
  <dgm:cxnLst>
    <dgm:cxn modelId="{F6641007-7961-814F-B318-9B737F3DBE49}" type="presOf" srcId="{96D0C411-E24D-164B-A465-29A433749F05}" destId="{77CE9A86-351C-C641-85C8-C40B21FF5184}" srcOrd="0" destOrd="0" presId="urn:microsoft.com/office/officeart/2005/8/layout/radial3"/>
    <dgm:cxn modelId="{0EC67408-8642-A447-A135-ABAF4F6BB7F6}" type="presOf" srcId="{A7ACF489-A54C-E247-A81F-872AE0FDB0CC}" destId="{C5792084-FB90-1C44-9A90-AB46AB26FAED}" srcOrd="0" destOrd="0" presId="urn:microsoft.com/office/officeart/2005/8/layout/radial3"/>
    <dgm:cxn modelId="{32E21F2F-1FE6-774C-B213-E30699BCC145}" type="presOf" srcId="{379AAAA2-D7B9-D34D-B519-5D561EA9AE07}" destId="{F90D5967-263C-4242-ADF0-C5845B8628FF}" srcOrd="0" destOrd="0" presId="urn:microsoft.com/office/officeart/2005/8/layout/radial3"/>
    <dgm:cxn modelId="{E965C133-F535-264E-BD54-69140266B252}" srcId="{E5FED2A5-0840-D244-BC94-4FE60E3CCA01}" destId="{3616FF2A-52F2-644A-A577-71EAA93E2566}" srcOrd="1" destOrd="0" parTransId="{A3881DE0-665F-3340-82F3-A6ED9F2E108C}" sibTransId="{732CEFC6-B6ED-D649-9FA8-D33CF1BF9A8A}"/>
    <dgm:cxn modelId="{BE135B59-556A-774B-B546-38B54443CC57}" srcId="{A7ACF489-A54C-E247-A81F-872AE0FDB0CC}" destId="{96D0C411-E24D-164B-A465-29A433749F05}" srcOrd="2" destOrd="0" parTransId="{C9519BC8-3A9A-F94E-8D59-67853A4E0963}" sibTransId="{5E09612F-1ECE-464A-A866-938C133C33D4}"/>
    <dgm:cxn modelId="{B2396F80-58D9-F64E-9431-F3129E3F8DFF}" srcId="{E5FED2A5-0840-D244-BC94-4FE60E3CCA01}" destId="{A7ACF489-A54C-E247-A81F-872AE0FDB0CC}" srcOrd="0" destOrd="0" parTransId="{6237A376-AE85-F943-9A6A-960CC61C112A}" sibTransId="{5A2AFD1F-F82E-3940-9C3E-93AA56F45851}"/>
    <dgm:cxn modelId="{9526FEDF-9933-EB48-AAFF-F49003DB8346}" type="presOf" srcId="{E5FED2A5-0840-D244-BC94-4FE60E3CCA01}" destId="{F5701733-DBE4-FA4D-8675-FA8DA0A13123}" srcOrd="0" destOrd="0" presId="urn:microsoft.com/office/officeart/2005/8/layout/radial3"/>
    <dgm:cxn modelId="{961E9DF3-CFB1-F84D-8A6C-3346B9548514}" srcId="{A7ACF489-A54C-E247-A81F-872AE0FDB0CC}" destId="{B997DD45-DA4B-FC44-ABF6-C2A46225D617}" srcOrd="1" destOrd="0" parTransId="{27C564B9-8089-204A-AD82-89D6DF83FB32}" sibTransId="{96E70B90-78DB-7943-AB3E-34A0988A986C}"/>
    <dgm:cxn modelId="{9AA809F7-6F6E-294D-B530-A38600F13F8E}" srcId="{A7ACF489-A54C-E247-A81F-872AE0FDB0CC}" destId="{379AAAA2-D7B9-D34D-B519-5D561EA9AE07}" srcOrd="0" destOrd="0" parTransId="{03ECE542-2E79-7446-B9A9-D65647644E0B}" sibTransId="{9D22D688-A931-7D47-974F-A13E50113348}"/>
    <dgm:cxn modelId="{1CBF1FFB-1B13-DF49-9D3D-7BFF8A66210D}" type="presOf" srcId="{B997DD45-DA4B-FC44-ABF6-C2A46225D617}" destId="{D9E8BCD2-E191-5742-8544-4CB719648E09}" srcOrd="0" destOrd="0" presId="urn:microsoft.com/office/officeart/2005/8/layout/radial3"/>
    <dgm:cxn modelId="{F005BC16-F5CC-F046-B169-F3B84F6E5105}" type="presParOf" srcId="{F5701733-DBE4-FA4D-8675-FA8DA0A13123}" destId="{34147D49-0821-9847-9524-CD1C292E321B}" srcOrd="0" destOrd="0" presId="urn:microsoft.com/office/officeart/2005/8/layout/radial3"/>
    <dgm:cxn modelId="{D63E77A0-7540-0541-B900-10A7497C3C20}" type="presParOf" srcId="{34147D49-0821-9847-9524-CD1C292E321B}" destId="{C5792084-FB90-1C44-9A90-AB46AB26FAED}" srcOrd="0" destOrd="0" presId="urn:microsoft.com/office/officeart/2005/8/layout/radial3"/>
    <dgm:cxn modelId="{B31BF2C0-3C57-3042-9F10-96AD4B07B620}" type="presParOf" srcId="{34147D49-0821-9847-9524-CD1C292E321B}" destId="{F90D5967-263C-4242-ADF0-C5845B8628FF}" srcOrd="1" destOrd="0" presId="urn:microsoft.com/office/officeart/2005/8/layout/radial3"/>
    <dgm:cxn modelId="{F575E112-6A0F-A040-92B9-8DE0C01FC8D4}" type="presParOf" srcId="{34147D49-0821-9847-9524-CD1C292E321B}" destId="{D9E8BCD2-E191-5742-8544-4CB719648E09}" srcOrd="2" destOrd="0" presId="urn:microsoft.com/office/officeart/2005/8/layout/radial3"/>
    <dgm:cxn modelId="{2E576D6D-9576-F047-8BEA-46E4FAA70916}" type="presParOf" srcId="{34147D49-0821-9847-9524-CD1C292E321B}" destId="{77CE9A86-351C-C641-85C8-C40B21FF518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5C9D30-ECC2-4F7D-AD61-2586DBFF60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6A29B7-36C7-4BE0-B401-F44B5F9B77CE}">
      <dgm:prSet/>
      <dgm:spPr/>
      <dgm:t>
        <a:bodyPr/>
        <a:lstStyle/>
        <a:p>
          <a:r>
            <a:rPr lang="en-US" dirty="0"/>
            <a:t>MODELLO ORGANIZZATIVO E STRATEGIE  </a:t>
          </a:r>
        </a:p>
      </dgm:t>
    </dgm:pt>
    <dgm:pt modelId="{5950AA3B-3119-4C62-B138-93899A117DD3}" type="parTrans" cxnId="{C8876A41-E3B3-4450-BAB9-9D494731007E}">
      <dgm:prSet/>
      <dgm:spPr/>
      <dgm:t>
        <a:bodyPr/>
        <a:lstStyle/>
        <a:p>
          <a:endParaRPr lang="en-US"/>
        </a:p>
      </dgm:t>
    </dgm:pt>
    <dgm:pt modelId="{29AE41FC-5AFF-4122-A2CC-C49081D4AD3D}" type="sibTrans" cxnId="{C8876A41-E3B3-4450-BAB9-9D494731007E}">
      <dgm:prSet/>
      <dgm:spPr/>
      <dgm:t>
        <a:bodyPr/>
        <a:lstStyle/>
        <a:p>
          <a:endParaRPr lang="en-US"/>
        </a:p>
      </dgm:t>
    </dgm:pt>
    <dgm:pt modelId="{79DC42BE-9969-4914-9DCD-4AB93A301170}">
      <dgm:prSet/>
      <dgm:spPr/>
      <dgm:t>
        <a:bodyPr/>
        <a:lstStyle/>
        <a:p>
          <a:r>
            <a:rPr lang="en-US" dirty="0"/>
            <a:t>PROGRAMMAZIONE</a:t>
          </a:r>
          <a:r>
            <a:rPr lang="en-US" baseline="0" dirty="0"/>
            <a:t> e LINEE DI AZIONE </a:t>
          </a:r>
          <a:endParaRPr lang="en-US" dirty="0"/>
        </a:p>
      </dgm:t>
    </dgm:pt>
    <dgm:pt modelId="{1BF18970-4310-4B4A-AE8F-7FF4177880D8}" type="parTrans" cxnId="{2B45EF50-3943-4006-920D-E6FFDED40177}">
      <dgm:prSet/>
      <dgm:spPr/>
      <dgm:t>
        <a:bodyPr/>
        <a:lstStyle/>
        <a:p>
          <a:endParaRPr lang="en-US"/>
        </a:p>
      </dgm:t>
    </dgm:pt>
    <dgm:pt modelId="{40470229-C48D-41FB-ACF4-48B281BBF673}" type="sibTrans" cxnId="{2B45EF50-3943-4006-920D-E6FFDED40177}">
      <dgm:prSet/>
      <dgm:spPr/>
      <dgm:t>
        <a:bodyPr/>
        <a:lstStyle/>
        <a:p>
          <a:endParaRPr lang="en-US"/>
        </a:p>
      </dgm:t>
    </dgm:pt>
    <dgm:pt modelId="{22830FFA-7DFA-4D9C-BE6A-09181EE84EBD}">
      <dgm:prSet/>
      <dgm:spPr/>
      <dgm:t>
        <a:bodyPr/>
        <a:lstStyle/>
        <a:p>
          <a:r>
            <a:rPr lang="it-IT" dirty="0">
              <a:solidFill>
                <a:srgbClr val="FFFFFF"/>
              </a:solidFill>
              <a:latin typeface="Gill Sans MT" panose="020B0502020104020203"/>
              <a:ea typeface="+mn-ea"/>
              <a:cs typeface="+mn-cs"/>
            </a:rPr>
            <a:t>DIALOGO e PROCESSI DI PARTECIPAZIONE/ RETI TERRITORIALI </a:t>
          </a:r>
          <a:endParaRPr lang="en-US" dirty="0"/>
        </a:p>
      </dgm:t>
    </dgm:pt>
    <dgm:pt modelId="{7DA06B56-5584-4C39-AC2C-9DDB1ADCA5C5}" type="parTrans" cxnId="{34F98892-AAB2-4007-97C1-91C8A3C6790A}">
      <dgm:prSet/>
      <dgm:spPr/>
      <dgm:t>
        <a:bodyPr/>
        <a:lstStyle/>
        <a:p>
          <a:endParaRPr lang="en-US"/>
        </a:p>
      </dgm:t>
    </dgm:pt>
    <dgm:pt modelId="{61D8EBC3-549D-47BE-B93F-5CD1B6603298}" type="sibTrans" cxnId="{34F98892-AAB2-4007-97C1-91C8A3C6790A}">
      <dgm:prSet/>
      <dgm:spPr/>
      <dgm:t>
        <a:bodyPr/>
        <a:lstStyle/>
        <a:p>
          <a:endParaRPr lang="en-US"/>
        </a:p>
      </dgm:t>
    </dgm:pt>
    <dgm:pt modelId="{E4C4DA74-F969-7147-BCC1-690CEDE993E1}">
      <dgm:prSet/>
      <dgm:spPr/>
      <dgm:t>
        <a:bodyPr/>
        <a:lstStyle/>
        <a:p>
          <a:pPr>
            <a:buFont typeface="Candara" panose="020E0502030303020204" pitchFamily="34" charset="0"/>
            <a:buChar char="-"/>
          </a:pPr>
          <a:r>
            <a:rPr lang="it-IT" baseline="0" dirty="0"/>
            <a:t>BUONE PRATICHE</a:t>
          </a:r>
        </a:p>
        <a:p>
          <a:pPr>
            <a:buFont typeface="Candara" panose="020E0502030303020204" pitchFamily="34" charset="0"/>
            <a:buChar char="-"/>
          </a:pPr>
          <a:r>
            <a:rPr lang="it-IT" dirty="0"/>
            <a:t>Soluzioni di breve e lungo periodo COVID </a:t>
          </a:r>
        </a:p>
      </dgm:t>
    </dgm:pt>
    <dgm:pt modelId="{602CF2A0-4097-6C4F-95D6-7F4265113614}" type="parTrans" cxnId="{FB77D875-4837-2941-9CA3-02F9E642E997}">
      <dgm:prSet/>
      <dgm:spPr/>
      <dgm:t>
        <a:bodyPr/>
        <a:lstStyle/>
        <a:p>
          <a:endParaRPr lang="it-IT"/>
        </a:p>
      </dgm:t>
    </dgm:pt>
    <dgm:pt modelId="{7127B3C7-1F3D-6A40-83E6-79C7F943BC74}" type="sibTrans" cxnId="{FB77D875-4837-2941-9CA3-02F9E642E997}">
      <dgm:prSet/>
      <dgm:spPr/>
      <dgm:t>
        <a:bodyPr/>
        <a:lstStyle/>
        <a:p>
          <a:endParaRPr lang="it-IT"/>
        </a:p>
      </dgm:t>
    </dgm:pt>
    <dgm:pt modelId="{E999226C-3936-5148-A15B-F714AF7BFD73}">
      <dgm:prSet/>
      <dgm:spPr/>
      <dgm:t>
        <a:bodyPr/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DIALOGO CON L’EUROPA e ALLINEAMENTO  PROGRAMMAZIONE con le AGENDE INTERNAZIONALI/AGENDA 2030   </a:t>
          </a:r>
          <a:endParaRPr lang="it-IT" dirty="0"/>
        </a:p>
      </dgm:t>
    </dgm:pt>
    <dgm:pt modelId="{372B689C-05C0-894C-9D2C-0191068AF827}" type="parTrans" cxnId="{97EF5978-D3B9-ED4E-89B9-AA815626B905}">
      <dgm:prSet/>
      <dgm:spPr/>
      <dgm:t>
        <a:bodyPr/>
        <a:lstStyle/>
        <a:p>
          <a:endParaRPr lang="it-IT"/>
        </a:p>
      </dgm:t>
    </dgm:pt>
    <dgm:pt modelId="{D5BAA58A-87CA-EE44-BEA9-32D941B32FAF}" type="sibTrans" cxnId="{97EF5978-D3B9-ED4E-89B9-AA815626B905}">
      <dgm:prSet/>
      <dgm:spPr/>
      <dgm:t>
        <a:bodyPr/>
        <a:lstStyle/>
        <a:p>
          <a:endParaRPr lang="it-IT"/>
        </a:p>
      </dgm:t>
    </dgm:pt>
    <dgm:pt modelId="{728D6CB5-B60A-FD4E-834C-FDB32F2BEA74}" type="pres">
      <dgm:prSet presAssocID="{CB5C9D30-ECC2-4F7D-AD61-2586DBFF60E0}" presName="linear" presStyleCnt="0">
        <dgm:presLayoutVars>
          <dgm:animLvl val="lvl"/>
          <dgm:resizeHandles val="exact"/>
        </dgm:presLayoutVars>
      </dgm:prSet>
      <dgm:spPr/>
    </dgm:pt>
    <dgm:pt modelId="{3C30209A-B557-C446-8753-79FF9780E382}" type="pres">
      <dgm:prSet presAssocID="{226A29B7-36C7-4BE0-B401-F44B5F9B77C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BCAF10A-AD4C-C149-8DC0-F37C8848B6B1}" type="pres">
      <dgm:prSet presAssocID="{29AE41FC-5AFF-4122-A2CC-C49081D4AD3D}" presName="spacer" presStyleCnt="0"/>
      <dgm:spPr/>
    </dgm:pt>
    <dgm:pt modelId="{95DF659D-D970-BF4F-B165-55B7A25DF502}" type="pres">
      <dgm:prSet presAssocID="{79DC42BE-9969-4914-9DCD-4AB93A30117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D97BE65-843B-B74E-8169-E5F252BADC15}" type="pres">
      <dgm:prSet presAssocID="{40470229-C48D-41FB-ACF4-48B281BBF673}" presName="spacer" presStyleCnt="0"/>
      <dgm:spPr/>
    </dgm:pt>
    <dgm:pt modelId="{835FCD77-81EE-554F-95F7-5FD8486D64DF}" type="pres">
      <dgm:prSet presAssocID="{E999226C-3936-5148-A15B-F714AF7BFD7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DD3A12B-A752-1E42-89E2-3E4B30637B69}" type="pres">
      <dgm:prSet presAssocID="{D5BAA58A-87CA-EE44-BEA9-32D941B32FAF}" presName="spacer" presStyleCnt="0"/>
      <dgm:spPr/>
    </dgm:pt>
    <dgm:pt modelId="{92E35093-6299-924C-8351-EE73ABEE856B}" type="pres">
      <dgm:prSet presAssocID="{22830FFA-7DFA-4D9C-BE6A-09181EE84EB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661299-10D8-DC48-BEDA-07EB5E9AA01C}" type="pres">
      <dgm:prSet presAssocID="{61D8EBC3-549D-47BE-B93F-5CD1B6603298}" presName="spacer" presStyleCnt="0"/>
      <dgm:spPr/>
    </dgm:pt>
    <dgm:pt modelId="{96F2E93E-1A38-F240-A6A6-40A5379E189E}" type="pres">
      <dgm:prSet presAssocID="{E4C4DA74-F969-7147-BCC1-690CEDE993E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ABCE02-B3C7-4A46-8F9D-7B03227AEA57}" type="presOf" srcId="{22830FFA-7DFA-4D9C-BE6A-09181EE84EBD}" destId="{92E35093-6299-924C-8351-EE73ABEE856B}" srcOrd="0" destOrd="0" presId="urn:microsoft.com/office/officeart/2005/8/layout/vList2"/>
    <dgm:cxn modelId="{D45DB638-12B8-5646-AAEB-5D118AC4632B}" type="presOf" srcId="{E999226C-3936-5148-A15B-F714AF7BFD73}" destId="{835FCD77-81EE-554F-95F7-5FD8486D64DF}" srcOrd="0" destOrd="0" presId="urn:microsoft.com/office/officeart/2005/8/layout/vList2"/>
    <dgm:cxn modelId="{C8876A41-E3B3-4450-BAB9-9D494731007E}" srcId="{CB5C9D30-ECC2-4F7D-AD61-2586DBFF60E0}" destId="{226A29B7-36C7-4BE0-B401-F44B5F9B77CE}" srcOrd="0" destOrd="0" parTransId="{5950AA3B-3119-4C62-B138-93899A117DD3}" sibTransId="{29AE41FC-5AFF-4122-A2CC-C49081D4AD3D}"/>
    <dgm:cxn modelId="{2B45EF50-3943-4006-920D-E6FFDED40177}" srcId="{CB5C9D30-ECC2-4F7D-AD61-2586DBFF60E0}" destId="{79DC42BE-9969-4914-9DCD-4AB93A301170}" srcOrd="1" destOrd="0" parTransId="{1BF18970-4310-4B4A-AE8F-7FF4177880D8}" sibTransId="{40470229-C48D-41FB-ACF4-48B281BBF673}"/>
    <dgm:cxn modelId="{4883C866-A698-104C-8185-99F631B71F48}" type="presOf" srcId="{226A29B7-36C7-4BE0-B401-F44B5F9B77CE}" destId="{3C30209A-B557-C446-8753-79FF9780E382}" srcOrd="0" destOrd="0" presId="urn:microsoft.com/office/officeart/2005/8/layout/vList2"/>
    <dgm:cxn modelId="{3937FB74-761C-4840-97D9-801399973C1C}" type="presOf" srcId="{79DC42BE-9969-4914-9DCD-4AB93A301170}" destId="{95DF659D-D970-BF4F-B165-55B7A25DF502}" srcOrd="0" destOrd="0" presId="urn:microsoft.com/office/officeart/2005/8/layout/vList2"/>
    <dgm:cxn modelId="{FB77D875-4837-2941-9CA3-02F9E642E997}" srcId="{CB5C9D30-ECC2-4F7D-AD61-2586DBFF60E0}" destId="{E4C4DA74-F969-7147-BCC1-690CEDE993E1}" srcOrd="4" destOrd="0" parTransId="{602CF2A0-4097-6C4F-95D6-7F4265113614}" sibTransId="{7127B3C7-1F3D-6A40-83E6-79C7F943BC74}"/>
    <dgm:cxn modelId="{97EF5978-D3B9-ED4E-89B9-AA815626B905}" srcId="{CB5C9D30-ECC2-4F7D-AD61-2586DBFF60E0}" destId="{E999226C-3936-5148-A15B-F714AF7BFD73}" srcOrd="2" destOrd="0" parTransId="{372B689C-05C0-894C-9D2C-0191068AF827}" sibTransId="{D5BAA58A-87CA-EE44-BEA9-32D941B32FAF}"/>
    <dgm:cxn modelId="{34F98892-AAB2-4007-97C1-91C8A3C6790A}" srcId="{CB5C9D30-ECC2-4F7D-AD61-2586DBFF60E0}" destId="{22830FFA-7DFA-4D9C-BE6A-09181EE84EBD}" srcOrd="3" destOrd="0" parTransId="{7DA06B56-5584-4C39-AC2C-9DDB1ADCA5C5}" sibTransId="{61D8EBC3-549D-47BE-B93F-5CD1B6603298}"/>
    <dgm:cxn modelId="{AC92C9BE-A402-F44E-84CD-9D59244F1CF9}" type="presOf" srcId="{CB5C9D30-ECC2-4F7D-AD61-2586DBFF60E0}" destId="{728D6CB5-B60A-FD4E-834C-FDB32F2BEA74}" srcOrd="0" destOrd="0" presId="urn:microsoft.com/office/officeart/2005/8/layout/vList2"/>
    <dgm:cxn modelId="{2BDE22D5-AE0D-CA49-A4FB-F78E55D92D7E}" type="presOf" srcId="{E4C4DA74-F969-7147-BCC1-690CEDE993E1}" destId="{96F2E93E-1A38-F240-A6A6-40A5379E189E}" srcOrd="0" destOrd="0" presId="urn:microsoft.com/office/officeart/2005/8/layout/vList2"/>
    <dgm:cxn modelId="{A46AF6EC-0D47-154E-95D5-311B93D74337}" type="presParOf" srcId="{728D6CB5-B60A-FD4E-834C-FDB32F2BEA74}" destId="{3C30209A-B557-C446-8753-79FF9780E382}" srcOrd="0" destOrd="0" presId="urn:microsoft.com/office/officeart/2005/8/layout/vList2"/>
    <dgm:cxn modelId="{8C0E8D7A-F602-F54C-B4AE-7A62F4A3BF25}" type="presParOf" srcId="{728D6CB5-B60A-FD4E-834C-FDB32F2BEA74}" destId="{FBCAF10A-AD4C-C149-8DC0-F37C8848B6B1}" srcOrd="1" destOrd="0" presId="urn:microsoft.com/office/officeart/2005/8/layout/vList2"/>
    <dgm:cxn modelId="{5BE3007A-F8E7-F14A-84F5-760D7962F138}" type="presParOf" srcId="{728D6CB5-B60A-FD4E-834C-FDB32F2BEA74}" destId="{95DF659D-D970-BF4F-B165-55B7A25DF502}" srcOrd="2" destOrd="0" presId="urn:microsoft.com/office/officeart/2005/8/layout/vList2"/>
    <dgm:cxn modelId="{B783C260-A8BE-A448-984C-FCD8A581B56F}" type="presParOf" srcId="{728D6CB5-B60A-FD4E-834C-FDB32F2BEA74}" destId="{DD97BE65-843B-B74E-8169-E5F252BADC15}" srcOrd="3" destOrd="0" presId="urn:microsoft.com/office/officeart/2005/8/layout/vList2"/>
    <dgm:cxn modelId="{36A6D662-5CA2-FB42-A1AB-BEC57E7B3A99}" type="presParOf" srcId="{728D6CB5-B60A-FD4E-834C-FDB32F2BEA74}" destId="{835FCD77-81EE-554F-95F7-5FD8486D64DF}" srcOrd="4" destOrd="0" presId="urn:microsoft.com/office/officeart/2005/8/layout/vList2"/>
    <dgm:cxn modelId="{0BA44920-9B18-3B47-8092-32536103F48B}" type="presParOf" srcId="{728D6CB5-B60A-FD4E-834C-FDB32F2BEA74}" destId="{FDD3A12B-A752-1E42-89E2-3E4B30637B69}" srcOrd="5" destOrd="0" presId="urn:microsoft.com/office/officeart/2005/8/layout/vList2"/>
    <dgm:cxn modelId="{38DDC91C-071F-844E-9C19-8365E117E67A}" type="presParOf" srcId="{728D6CB5-B60A-FD4E-834C-FDB32F2BEA74}" destId="{92E35093-6299-924C-8351-EE73ABEE856B}" srcOrd="6" destOrd="0" presId="urn:microsoft.com/office/officeart/2005/8/layout/vList2"/>
    <dgm:cxn modelId="{7568136A-7DB8-F64A-95F7-21A9F4CD0C1C}" type="presParOf" srcId="{728D6CB5-B60A-FD4E-834C-FDB32F2BEA74}" destId="{67661299-10D8-DC48-BEDA-07EB5E9AA01C}" srcOrd="7" destOrd="0" presId="urn:microsoft.com/office/officeart/2005/8/layout/vList2"/>
    <dgm:cxn modelId="{B7255D41-3F2A-9843-8C88-1EE24F5D3355}" type="presParOf" srcId="{728D6CB5-B60A-FD4E-834C-FDB32F2BEA74}" destId="{96F2E93E-1A38-F240-A6A6-40A5379E189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8D0B56-131A-4199-B4A7-A0D807AA76E1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520564-0BB8-4D47-AA1E-272C73EBE3F3}">
      <dgm:prSet/>
      <dgm:spPr/>
      <dgm:t>
        <a:bodyPr/>
        <a:lstStyle/>
        <a:p>
          <a:r>
            <a:rPr lang="en-US" dirty="0"/>
            <a:t>TRANSIZIONE ECOLOGICA </a:t>
          </a:r>
        </a:p>
      </dgm:t>
    </dgm:pt>
    <dgm:pt modelId="{226B66E2-5E25-476C-BD0F-B76CC0D96C04}" type="parTrans" cxnId="{E0841429-22E4-4307-9155-CC3D33461BF2}">
      <dgm:prSet/>
      <dgm:spPr/>
      <dgm:t>
        <a:bodyPr/>
        <a:lstStyle/>
        <a:p>
          <a:endParaRPr lang="en-US"/>
        </a:p>
      </dgm:t>
    </dgm:pt>
    <dgm:pt modelId="{781B8E44-D4E7-4B9A-99B3-EC4277BF95DD}" type="sibTrans" cxnId="{E0841429-22E4-4307-9155-CC3D33461BF2}">
      <dgm:prSet/>
      <dgm:spPr/>
      <dgm:t>
        <a:bodyPr/>
        <a:lstStyle/>
        <a:p>
          <a:endParaRPr lang="en-US"/>
        </a:p>
      </dgm:t>
    </dgm:pt>
    <dgm:pt modelId="{CE7B8F44-D32E-4BA0-AF6F-46B363A7361B}">
      <dgm:prSet/>
      <dgm:spPr/>
      <dgm:t>
        <a:bodyPr/>
        <a:lstStyle/>
        <a:p>
          <a:r>
            <a:rPr lang="en-US" dirty="0"/>
            <a:t>LOTTA AL CAMBIAMENTO CLIMATICO e SALUTE AMBIENTALE </a:t>
          </a:r>
        </a:p>
      </dgm:t>
    </dgm:pt>
    <dgm:pt modelId="{8B07FDC2-6A1E-4B4B-8A4F-0762A58C8070}" type="parTrans" cxnId="{79D4680F-61AD-4B00-AB90-FF516BE9C658}">
      <dgm:prSet/>
      <dgm:spPr/>
      <dgm:t>
        <a:bodyPr/>
        <a:lstStyle/>
        <a:p>
          <a:endParaRPr lang="en-US"/>
        </a:p>
      </dgm:t>
    </dgm:pt>
    <dgm:pt modelId="{0A32D358-1FA6-4D08-BDE3-581579B90E17}" type="sibTrans" cxnId="{79D4680F-61AD-4B00-AB90-FF516BE9C658}">
      <dgm:prSet/>
      <dgm:spPr/>
      <dgm:t>
        <a:bodyPr/>
        <a:lstStyle/>
        <a:p>
          <a:endParaRPr lang="en-US"/>
        </a:p>
      </dgm:t>
    </dgm:pt>
    <dgm:pt modelId="{91830EB8-D7B0-44F9-BDCD-6E0F81051D95}">
      <dgm:prSet/>
      <dgm:spPr/>
      <dgm:t>
        <a:bodyPr/>
        <a:lstStyle/>
        <a:p>
          <a:r>
            <a:rPr lang="en-US" dirty="0"/>
            <a:t>DIGITALIZZAZIONE</a:t>
          </a:r>
        </a:p>
        <a:p>
          <a:r>
            <a:rPr lang="en-US" dirty="0"/>
            <a:t>E TRASPARENZA </a:t>
          </a:r>
        </a:p>
      </dgm:t>
    </dgm:pt>
    <dgm:pt modelId="{CB42F6D7-39DD-4EBD-A91B-DAC77886D246}" type="parTrans" cxnId="{49C82338-78EB-4770-9BC6-903DEEAFDD75}">
      <dgm:prSet/>
      <dgm:spPr/>
      <dgm:t>
        <a:bodyPr/>
        <a:lstStyle/>
        <a:p>
          <a:endParaRPr lang="en-US"/>
        </a:p>
      </dgm:t>
    </dgm:pt>
    <dgm:pt modelId="{DB16C790-C65A-40CC-BDB7-A7210C770F3F}" type="sibTrans" cxnId="{49C82338-78EB-4770-9BC6-903DEEAFDD75}">
      <dgm:prSet/>
      <dgm:spPr/>
      <dgm:t>
        <a:bodyPr/>
        <a:lstStyle/>
        <a:p>
          <a:endParaRPr lang="en-US"/>
        </a:p>
      </dgm:t>
    </dgm:pt>
    <dgm:pt modelId="{B8432034-AC71-1E43-8912-D47D4919E4D7}">
      <dgm:prSet/>
      <dgm:spPr/>
      <dgm:t>
        <a:bodyPr/>
        <a:lstStyle/>
        <a:p>
          <a:r>
            <a:rPr lang="it-IT" dirty="0"/>
            <a:t>GENDER ISSUES </a:t>
          </a:r>
        </a:p>
        <a:p>
          <a:r>
            <a:rPr lang="it-IT" dirty="0"/>
            <a:t>PARITA’</a:t>
          </a:r>
        </a:p>
        <a:p>
          <a:r>
            <a:rPr lang="it-IT" dirty="0"/>
            <a:t>LAVORO E SALUTE  </a:t>
          </a:r>
          <a:endParaRPr lang="en-US" dirty="0"/>
        </a:p>
      </dgm:t>
    </dgm:pt>
    <dgm:pt modelId="{6977CA5C-DF79-7F40-B759-9B0F65FF0419}" type="parTrans" cxnId="{B7FF85CF-8555-874F-8DBF-1FA9A06C85B5}">
      <dgm:prSet/>
      <dgm:spPr/>
      <dgm:t>
        <a:bodyPr/>
        <a:lstStyle/>
        <a:p>
          <a:endParaRPr lang="it-IT"/>
        </a:p>
      </dgm:t>
    </dgm:pt>
    <dgm:pt modelId="{15E15E66-5558-124A-9A0F-78174DB6564B}" type="sibTrans" cxnId="{B7FF85CF-8555-874F-8DBF-1FA9A06C85B5}">
      <dgm:prSet/>
      <dgm:spPr/>
      <dgm:t>
        <a:bodyPr/>
        <a:lstStyle/>
        <a:p>
          <a:endParaRPr lang="it-IT"/>
        </a:p>
      </dgm:t>
    </dgm:pt>
    <dgm:pt modelId="{2EF79474-DEDB-4440-9DDA-4D92EF7B7D9E}">
      <dgm:prSet/>
      <dgm:spPr/>
      <dgm:t>
        <a:bodyPr/>
        <a:lstStyle/>
        <a:p>
          <a:r>
            <a:rPr lang="en-US" dirty="0"/>
            <a:t>PRVENZIONE  DI CRISI CLIMATICHE e SANITARIE FUTURE </a:t>
          </a:r>
          <a:endParaRPr lang="it-IT" dirty="0"/>
        </a:p>
      </dgm:t>
    </dgm:pt>
    <dgm:pt modelId="{0388BF5B-9F6D-9546-A150-08B064C4F306}" type="parTrans" cxnId="{5F57D0C6-FCD2-8E46-8BCD-0FF900DB628C}">
      <dgm:prSet/>
      <dgm:spPr/>
      <dgm:t>
        <a:bodyPr/>
        <a:lstStyle/>
        <a:p>
          <a:endParaRPr lang="it-IT"/>
        </a:p>
      </dgm:t>
    </dgm:pt>
    <dgm:pt modelId="{14C87FF1-B345-AB47-9FB6-6444B4E6B6FE}" type="sibTrans" cxnId="{5F57D0C6-FCD2-8E46-8BCD-0FF900DB628C}">
      <dgm:prSet/>
      <dgm:spPr/>
      <dgm:t>
        <a:bodyPr/>
        <a:lstStyle/>
        <a:p>
          <a:endParaRPr lang="it-IT"/>
        </a:p>
      </dgm:t>
    </dgm:pt>
    <dgm:pt modelId="{FF61F2F4-0639-5F4D-9403-74B054B694A5}" type="pres">
      <dgm:prSet presAssocID="{168D0B56-131A-4199-B4A7-A0D807AA76E1}" presName="diagram" presStyleCnt="0">
        <dgm:presLayoutVars>
          <dgm:dir/>
          <dgm:resizeHandles val="exact"/>
        </dgm:presLayoutVars>
      </dgm:prSet>
      <dgm:spPr/>
    </dgm:pt>
    <dgm:pt modelId="{3EDFEE6E-BD14-1146-9726-B942AFA3BA2D}" type="pres">
      <dgm:prSet presAssocID="{36520564-0BB8-4D47-AA1E-272C73EBE3F3}" presName="node" presStyleLbl="node1" presStyleIdx="0" presStyleCnt="5">
        <dgm:presLayoutVars>
          <dgm:bulletEnabled val="1"/>
        </dgm:presLayoutVars>
      </dgm:prSet>
      <dgm:spPr/>
    </dgm:pt>
    <dgm:pt modelId="{C899AF07-7F13-DF4C-93B0-1251993C6A2B}" type="pres">
      <dgm:prSet presAssocID="{781B8E44-D4E7-4B9A-99B3-EC4277BF95DD}" presName="sibTrans" presStyleCnt="0"/>
      <dgm:spPr/>
    </dgm:pt>
    <dgm:pt modelId="{23D048C7-0B0A-3046-9B33-042AC6D7F0F8}" type="pres">
      <dgm:prSet presAssocID="{CE7B8F44-D32E-4BA0-AF6F-46B363A7361B}" presName="node" presStyleLbl="node1" presStyleIdx="1" presStyleCnt="5">
        <dgm:presLayoutVars>
          <dgm:bulletEnabled val="1"/>
        </dgm:presLayoutVars>
      </dgm:prSet>
      <dgm:spPr/>
    </dgm:pt>
    <dgm:pt modelId="{C858E984-AD46-4B47-955D-1C69ACA0386A}" type="pres">
      <dgm:prSet presAssocID="{0A32D358-1FA6-4D08-BDE3-581579B90E17}" presName="sibTrans" presStyleCnt="0"/>
      <dgm:spPr/>
    </dgm:pt>
    <dgm:pt modelId="{0183E220-6088-3A4F-9429-73BD7FA5F90B}" type="pres">
      <dgm:prSet presAssocID="{2EF79474-DEDB-4440-9DDA-4D92EF7B7D9E}" presName="node" presStyleLbl="node1" presStyleIdx="2" presStyleCnt="5">
        <dgm:presLayoutVars>
          <dgm:bulletEnabled val="1"/>
        </dgm:presLayoutVars>
      </dgm:prSet>
      <dgm:spPr/>
    </dgm:pt>
    <dgm:pt modelId="{EDF442DC-4DD1-A44D-8C4C-3AF8532BA160}" type="pres">
      <dgm:prSet presAssocID="{14C87FF1-B345-AB47-9FB6-6444B4E6B6FE}" presName="sibTrans" presStyleCnt="0"/>
      <dgm:spPr/>
    </dgm:pt>
    <dgm:pt modelId="{32EC03A9-7641-E24D-B61B-B99DD1039E43}" type="pres">
      <dgm:prSet presAssocID="{B8432034-AC71-1E43-8912-D47D4919E4D7}" presName="node" presStyleLbl="node1" presStyleIdx="3" presStyleCnt="5">
        <dgm:presLayoutVars>
          <dgm:bulletEnabled val="1"/>
        </dgm:presLayoutVars>
      </dgm:prSet>
      <dgm:spPr/>
    </dgm:pt>
    <dgm:pt modelId="{118CB87F-08E9-F34B-90E2-D356C50A6943}" type="pres">
      <dgm:prSet presAssocID="{15E15E66-5558-124A-9A0F-78174DB6564B}" presName="sibTrans" presStyleCnt="0"/>
      <dgm:spPr/>
    </dgm:pt>
    <dgm:pt modelId="{748A75A8-DBEB-EE4D-8E90-FD4A60CBCC10}" type="pres">
      <dgm:prSet presAssocID="{91830EB8-D7B0-44F9-BDCD-6E0F81051D95}" presName="node" presStyleLbl="node1" presStyleIdx="4" presStyleCnt="5">
        <dgm:presLayoutVars>
          <dgm:bulletEnabled val="1"/>
        </dgm:presLayoutVars>
      </dgm:prSet>
      <dgm:spPr/>
    </dgm:pt>
  </dgm:ptLst>
  <dgm:cxnLst>
    <dgm:cxn modelId="{79D4680F-61AD-4B00-AB90-FF516BE9C658}" srcId="{168D0B56-131A-4199-B4A7-A0D807AA76E1}" destId="{CE7B8F44-D32E-4BA0-AF6F-46B363A7361B}" srcOrd="1" destOrd="0" parTransId="{8B07FDC2-6A1E-4B4B-8A4F-0762A58C8070}" sibTransId="{0A32D358-1FA6-4D08-BDE3-581579B90E17}"/>
    <dgm:cxn modelId="{47CC5813-4FEC-B94E-A83A-5E416D0B5738}" type="presOf" srcId="{CE7B8F44-D32E-4BA0-AF6F-46B363A7361B}" destId="{23D048C7-0B0A-3046-9B33-042AC6D7F0F8}" srcOrd="0" destOrd="0" presId="urn:microsoft.com/office/officeart/2005/8/layout/default"/>
    <dgm:cxn modelId="{D0434727-50C7-5940-A51D-10CBC69C3DD7}" type="presOf" srcId="{36520564-0BB8-4D47-AA1E-272C73EBE3F3}" destId="{3EDFEE6E-BD14-1146-9726-B942AFA3BA2D}" srcOrd="0" destOrd="0" presId="urn:microsoft.com/office/officeart/2005/8/layout/default"/>
    <dgm:cxn modelId="{E0841429-22E4-4307-9155-CC3D33461BF2}" srcId="{168D0B56-131A-4199-B4A7-A0D807AA76E1}" destId="{36520564-0BB8-4D47-AA1E-272C73EBE3F3}" srcOrd="0" destOrd="0" parTransId="{226B66E2-5E25-476C-BD0F-B76CC0D96C04}" sibTransId="{781B8E44-D4E7-4B9A-99B3-EC4277BF95DD}"/>
    <dgm:cxn modelId="{EF23122B-C2DC-FF4B-8838-12B541B7BB0B}" type="presOf" srcId="{168D0B56-131A-4199-B4A7-A0D807AA76E1}" destId="{FF61F2F4-0639-5F4D-9403-74B054B694A5}" srcOrd="0" destOrd="0" presId="urn:microsoft.com/office/officeart/2005/8/layout/default"/>
    <dgm:cxn modelId="{49C82338-78EB-4770-9BC6-903DEEAFDD75}" srcId="{168D0B56-131A-4199-B4A7-A0D807AA76E1}" destId="{91830EB8-D7B0-44F9-BDCD-6E0F81051D95}" srcOrd="4" destOrd="0" parTransId="{CB42F6D7-39DD-4EBD-A91B-DAC77886D246}" sibTransId="{DB16C790-C65A-40CC-BDB7-A7210C770F3F}"/>
    <dgm:cxn modelId="{A9FF9E60-2DC5-174B-85C9-83DA3C6CA867}" type="presOf" srcId="{B8432034-AC71-1E43-8912-D47D4919E4D7}" destId="{32EC03A9-7641-E24D-B61B-B99DD1039E43}" srcOrd="0" destOrd="0" presId="urn:microsoft.com/office/officeart/2005/8/layout/default"/>
    <dgm:cxn modelId="{1FF42095-C893-2648-AF2A-557770DE6240}" type="presOf" srcId="{2EF79474-DEDB-4440-9DDA-4D92EF7B7D9E}" destId="{0183E220-6088-3A4F-9429-73BD7FA5F90B}" srcOrd="0" destOrd="0" presId="urn:microsoft.com/office/officeart/2005/8/layout/default"/>
    <dgm:cxn modelId="{5F57D0C6-FCD2-8E46-8BCD-0FF900DB628C}" srcId="{168D0B56-131A-4199-B4A7-A0D807AA76E1}" destId="{2EF79474-DEDB-4440-9DDA-4D92EF7B7D9E}" srcOrd="2" destOrd="0" parTransId="{0388BF5B-9F6D-9546-A150-08B064C4F306}" sibTransId="{14C87FF1-B345-AB47-9FB6-6444B4E6B6FE}"/>
    <dgm:cxn modelId="{86C1C3CB-0011-0B4D-95F8-6D75A26DA8F3}" type="presOf" srcId="{91830EB8-D7B0-44F9-BDCD-6E0F81051D95}" destId="{748A75A8-DBEB-EE4D-8E90-FD4A60CBCC10}" srcOrd="0" destOrd="0" presId="urn:microsoft.com/office/officeart/2005/8/layout/default"/>
    <dgm:cxn modelId="{B7FF85CF-8555-874F-8DBF-1FA9A06C85B5}" srcId="{168D0B56-131A-4199-B4A7-A0D807AA76E1}" destId="{B8432034-AC71-1E43-8912-D47D4919E4D7}" srcOrd="3" destOrd="0" parTransId="{6977CA5C-DF79-7F40-B759-9B0F65FF0419}" sibTransId="{15E15E66-5558-124A-9A0F-78174DB6564B}"/>
    <dgm:cxn modelId="{FDB5ADF5-E99A-6A41-8F86-D5BB1E86F245}" type="presParOf" srcId="{FF61F2F4-0639-5F4D-9403-74B054B694A5}" destId="{3EDFEE6E-BD14-1146-9726-B942AFA3BA2D}" srcOrd="0" destOrd="0" presId="urn:microsoft.com/office/officeart/2005/8/layout/default"/>
    <dgm:cxn modelId="{39B64078-D886-BB49-A114-6CFC487E52D1}" type="presParOf" srcId="{FF61F2F4-0639-5F4D-9403-74B054B694A5}" destId="{C899AF07-7F13-DF4C-93B0-1251993C6A2B}" srcOrd="1" destOrd="0" presId="urn:microsoft.com/office/officeart/2005/8/layout/default"/>
    <dgm:cxn modelId="{13DFAB35-472D-6D47-8F40-8CD60653FD93}" type="presParOf" srcId="{FF61F2F4-0639-5F4D-9403-74B054B694A5}" destId="{23D048C7-0B0A-3046-9B33-042AC6D7F0F8}" srcOrd="2" destOrd="0" presId="urn:microsoft.com/office/officeart/2005/8/layout/default"/>
    <dgm:cxn modelId="{1292DBF8-9390-264E-A70F-0569FD191E3D}" type="presParOf" srcId="{FF61F2F4-0639-5F4D-9403-74B054B694A5}" destId="{C858E984-AD46-4B47-955D-1C69ACA0386A}" srcOrd="3" destOrd="0" presId="urn:microsoft.com/office/officeart/2005/8/layout/default"/>
    <dgm:cxn modelId="{A680C282-EF06-E647-AB61-F3C57350BFCE}" type="presParOf" srcId="{FF61F2F4-0639-5F4D-9403-74B054B694A5}" destId="{0183E220-6088-3A4F-9429-73BD7FA5F90B}" srcOrd="4" destOrd="0" presId="urn:microsoft.com/office/officeart/2005/8/layout/default"/>
    <dgm:cxn modelId="{FB69E9BF-644B-8548-BAB0-28D2E3318757}" type="presParOf" srcId="{FF61F2F4-0639-5F4D-9403-74B054B694A5}" destId="{EDF442DC-4DD1-A44D-8C4C-3AF8532BA160}" srcOrd="5" destOrd="0" presId="urn:microsoft.com/office/officeart/2005/8/layout/default"/>
    <dgm:cxn modelId="{10ABB99D-0BAC-A240-A58E-9EC56BE878C1}" type="presParOf" srcId="{FF61F2F4-0639-5F4D-9403-74B054B694A5}" destId="{32EC03A9-7641-E24D-B61B-B99DD1039E43}" srcOrd="6" destOrd="0" presId="urn:microsoft.com/office/officeart/2005/8/layout/default"/>
    <dgm:cxn modelId="{6E24BC8B-BC7B-8947-B29B-57866A233085}" type="presParOf" srcId="{FF61F2F4-0639-5F4D-9403-74B054B694A5}" destId="{118CB87F-08E9-F34B-90E2-D356C50A6943}" srcOrd="7" destOrd="0" presId="urn:microsoft.com/office/officeart/2005/8/layout/default"/>
    <dgm:cxn modelId="{A3229FBF-003F-1249-AE40-347E36A211FA}" type="presParOf" srcId="{FF61F2F4-0639-5F4D-9403-74B054B694A5}" destId="{748A75A8-DBEB-EE4D-8E90-FD4A60CBCC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D0639A-9FE3-4F88-951C-FBF2848602D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3E89E8-E881-4572-8C48-2920BFAFF25A}">
      <dgm:prSet/>
      <dgm:spPr/>
      <dgm:t>
        <a:bodyPr/>
        <a:lstStyle/>
        <a:p>
          <a:r>
            <a:rPr lang="it-IT" dirty="0"/>
            <a:t>GRAZIE PER L’ATTENZIONE </a:t>
          </a:r>
          <a:endParaRPr lang="en-US" dirty="0"/>
        </a:p>
      </dgm:t>
    </dgm:pt>
    <dgm:pt modelId="{E9E225D4-1BE6-4CD6-AFA8-D4C604967999}" type="parTrans" cxnId="{C281DC54-07CF-4A75-8B0B-FC2141EBDA5E}">
      <dgm:prSet/>
      <dgm:spPr/>
      <dgm:t>
        <a:bodyPr/>
        <a:lstStyle/>
        <a:p>
          <a:endParaRPr lang="en-US"/>
        </a:p>
      </dgm:t>
    </dgm:pt>
    <dgm:pt modelId="{9527B0A9-2C17-4FBA-A349-0036C0BC1040}" type="sibTrans" cxnId="{C281DC54-07CF-4A75-8B0B-FC2141EBDA5E}">
      <dgm:prSet/>
      <dgm:spPr/>
      <dgm:t>
        <a:bodyPr/>
        <a:lstStyle/>
        <a:p>
          <a:endParaRPr lang="en-US"/>
        </a:p>
      </dgm:t>
    </dgm:pt>
    <dgm:pt modelId="{1A529E22-AD34-43B7-988C-2F11045683E5}">
      <dgm:prSet/>
      <dgm:spPr/>
      <dgm:t>
        <a:bodyPr/>
        <a:lstStyle/>
        <a:p>
          <a:r>
            <a:rPr lang="it-IT" dirty="0"/>
            <a:t>Massimo Macaluso </a:t>
          </a:r>
          <a:endParaRPr lang="en-US" dirty="0"/>
        </a:p>
      </dgm:t>
    </dgm:pt>
    <dgm:pt modelId="{39313FAE-9D09-4D65-B4D4-5375EC022A88}" type="parTrans" cxnId="{C43ABB14-051F-47E3-8CAA-D2DAF4803138}">
      <dgm:prSet/>
      <dgm:spPr/>
      <dgm:t>
        <a:bodyPr/>
        <a:lstStyle/>
        <a:p>
          <a:endParaRPr lang="en-US"/>
        </a:p>
      </dgm:t>
    </dgm:pt>
    <dgm:pt modelId="{C405C18D-B8A1-4688-9D17-3D630AA6990C}" type="sibTrans" cxnId="{C43ABB14-051F-47E3-8CAA-D2DAF4803138}">
      <dgm:prSet/>
      <dgm:spPr/>
      <dgm:t>
        <a:bodyPr/>
        <a:lstStyle/>
        <a:p>
          <a:endParaRPr lang="en-US"/>
        </a:p>
      </dgm:t>
    </dgm:pt>
    <dgm:pt modelId="{09BF47F8-173B-4784-BA0B-550854C85462}">
      <dgm:prSet/>
      <dgm:spPr/>
      <dgm:t>
        <a:bodyPr/>
        <a:lstStyle/>
        <a:p>
          <a:r>
            <a:rPr lang="it-IT" dirty="0"/>
            <a:t>Direttore Euradia Italia</a:t>
          </a:r>
          <a:endParaRPr lang="en-US" dirty="0"/>
        </a:p>
      </dgm:t>
    </dgm:pt>
    <dgm:pt modelId="{E9CE00ED-0822-4A64-B4FD-DE3E36B155D7}" type="parTrans" cxnId="{6756B0F2-BA7A-47CF-B6EB-36A076307BA2}">
      <dgm:prSet/>
      <dgm:spPr/>
      <dgm:t>
        <a:bodyPr/>
        <a:lstStyle/>
        <a:p>
          <a:endParaRPr lang="en-US"/>
        </a:p>
      </dgm:t>
    </dgm:pt>
    <dgm:pt modelId="{1D90E259-7B22-4C30-8DED-6B35EEF5855F}" type="sibTrans" cxnId="{6756B0F2-BA7A-47CF-B6EB-36A076307BA2}">
      <dgm:prSet/>
      <dgm:spPr/>
      <dgm:t>
        <a:bodyPr/>
        <a:lstStyle/>
        <a:p>
          <a:endParaRPr lang="en-US"/>
        </a:p>
      </dgm:t>
    </dgm:pt>
    <dgm:pt modelId="{A0DE5D0A-5D20-4293-859A-BB14F1D86B95}">
      <dgm:prSet/>
      <dgm:spPr/>
      <dgm:t>
        <a:bodyPr/>
        <a:lstStyle/>
        <a:p>
          <a:r>
            <a:rPr lang="it-IT" dirty="0" err="1"/>
            <a:t>macaluso@euradia.it</a:t>
          </a:r>
          <a:r>
            <a:rPr lang="it-IT" dirty="0"/>
            <a:t> </a:t>
          </a:r>
          <a:endParaRPr lang="en-US" dirty="0"/>
        </a:p>
      </dgm:t>
    </dgm:pt>
    <dgm:pt modelId="{224C3260-133B-4F17-B95D-D945ED90936B}" type="parTrans" cxnId="{691EE956-5A81-4C01-8555-9A9DAEDD0DB6}">
      <dgm:prSet/>
      <dgm:spPr/>
      <dgm:t>
        <a:bodyPr/>
        <a:lstStyle/>
        <a:p>
          <a:endParaRPr lang="en-US"/>
        </a:p>
      </dgm:t>
    </dgm:pt>
    <dgm:pt modelId="{94958628-86B9-420A-9DB6-AEFEC3CC89D7}" type="sibTrans" cxnId="{691EE956-5A81-4C01-8555-9A9DAEDD0DB6}">
      <dgm:prSet/>
      <dgm:spPr/>
      <dgm:t>
        <a:bodyPr/>
        <a:lstStyle/>
        <a:p>
          <a:endParaRPr lang="en-US"/>
        </a:p>
      </dgm:t>
    </dgm:pt>
    <dgm:pt modelId="{7755C34F-1638-104B-ADC2-7D01C47335D8}" type="pres">
      <dgm:prSet presAssocID="{A0D0639A-9FE3-4F88-951C-FBF2848602D4}" presName="linear" presStyleCnt="0">
        <dgm:presLayoutVars>
          <dgm:animLvl val="lvl"/>
          <dgm:resizeHandles val="exact"/>
        </dgm:presLayoutVars>
      </dgm:prSet>
      <dgm:spPr/>
    </dgm:pt>
    <dgm:pt modelId="{195C2929-375C-F043-8C05-DB8CB72066AB}" type="pres">
      <dgm:prSet presAssocID="{BC3E89E8-E881-4572-8C48-2920BFAFF25A}" presName="parentText" presStyleLbl="node1" presStyleIdx="0" presStyleCnt="4" custScaleY="615616">
        <dgm:presLayoutVars>
          <dgm:chMax val="0"/>
          <dgm:bulletEnabled val="1"/>
        </dgm:presLayoutVars>
      </dgm:prSet>
      <dgm:spPr/>
    </dgm:pt>
    <dgm:pt modelId="{94803ECA-5323-9846-B2DA-C09452BFE40F}" type="pres">
      <dgm:prSet presAssocID="{9527B0A9-2C17-4FBA-A349-0036C0BC1040}" presName="spacer" presStyleCnt="0"/>
      <dgm:spPr/>
    </dgm:pt>
    <dgm:pt modelId="{B44FAB62-96E9-504D-ACC6-FD784B4502A7}" type="pres">
      <dgm:prSet presAssocID="{1A529E22-AD34-43B7-988C-2F11045683E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E9A1BC-1881-0D4A-9838-841ADA7341A7}" type="pres">
      <dgm:prSet presAssocID="{C405C18D-B8A1-4688-9D17-3D630AA6990C}" presName="spacer" presStyleCnt="0"/>
      <dgm:spPr/>
    </dgm:pt>
    <dgm:pt modelId="{B127F76F-E2DB-0644-9E55-00B7383DE3BF}" type="pres">
      <dgm:prSet presAssocID="{09BF47F8-173B-4784-BA0B-550854C8546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03FF3F-6708-244C-8EC4-786C347995F6}" type="pres">
      <dgm:prSet presAssocID="{1D90E259-7B22-4C30-8DED-6B35EEF5855F}" presName="spacer" presStyleCnt="0"/>
      <dgm:spPr/>
    </dgm:pt>
    <dgm:pt modelId="{56F78F2F-94B3-894E-A643-763FBD05763F}" type="pres">
      <dgm:prSet presAssocID="{A0DE5D0A-5D20-4293-859A-BB14F1D86B9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43ABB14-051F-47E3-8CAA-D2DAF4803138}" srcId="{A0D0639A-9FE3-4F88-951C-FBF2848602D4}" destId="{1A529E22-AD34-43B7-988C-2F11045683E5}" srcOrd="1" destOrd="0" parTransId="{39313FAE-9D09-4D65-B4D4-5375EC022A88}" sibTransId="{C405C18D-B8A1-4688-9D17-3D630AA6990C}"/>
    <dgm:cxn modelId="{8698FD1E-A4F8-E443-82AA-2D7CBE837DD8}" type="presOf" srcId="{A0DE5D0A-5D20-4293-859A-BB14F1D86B95}" destId="{56F78F2F-94B3-894E-A643-763FBD05763F}" srcOrd="0" destOrd="0" presId="urn:microsoft.com/office/officeart/2005/8/layout/vList2"/>
    <dgm:cxn modelId="{FBB37E2A-BD11-4D41-8A84-53B56B4A2478}" type="presOf" srcId="{A0D0639A-9FE3-4F88-951C-FBF2848602D4}" destId="{7755C34F-1638-104B-ADC2-7D01C47335D8}" srcOrd="0" destOrd="0" presId="urn:microsoft.com/office/officeart/2005/8/layout/vList2"/>
    <dgm:cxn modelId="{97569F3B-D96C-9C4F-B1D4-AB1EE456B313}" type="presOf" srcId="{09BF47F8-173B-4784-BA0B-550854C85462}" destId="{B127F76F-E2DB-0644-9E55-00B7383DE3BF}" srcOrd="0" destOrd="0" presId="urn:microsoft.com/office/officeart/2005/8/layout/vList2"/>
    <dgm:cxn modelId="{C281DC54-07CF-4A75-8B0B-FC2141EBDA5E}" srcId="{A0D0639A-9FE3-4F88-951C-FBF2848602D4}" destId="{BC3E89E8-E881-4572-8C48-2920BFAFF25A}" srcOrd="0" destOrd="0" parTransId="{E9E225D4-1BE6-4CD6-AFA8-D4C604967999}" sibTransId="{9527B0A9-2C17-4FBA-A349-0036C0BC1040}"/>
    <dgm:cxn modelId="{9185B455-5028-304B-8F4A-7954E65F6784}" type="presOf" srcId="{1A529E22-AD34-43B7-988C-2F11045683E5}" destId="{B44FAB62-96E9-504D-ACC6-FD784B4502A7}" srcOrd="0" destOrd="0" presId="urn:microsoft.com/office/officeart/2005/8/layout/vList2"/>
    <dgm:cxn modelId="{691EE956-5A81-4C01-8555-9A9DAEDD0DB6}" srcId="{A0D0639A-9FE3-4F88-951C-FBF2848602D4}" destId="{A0DE5D0A-5D20-4293-859A-BB14F1D86B95}" srcOrd="3" destOrd="0" parTransId="{224C3260-133B-4F17-B95D-D945ED90936B}" sibTransId="{94958628-86B9-420A-9DB6-AEFEC3CC89D7}"/>
    <dgm:cxn modelId="{4179C165-30A3-3E4D-8784-34CE812B28B3}" type="presOf" srcId="{BC3E89E8-E881-4572-8C48-2920BFAFF25A}" destId="{195C2929-375C-F043-8C05-DB8CB72066AB}" srcOrd="0" destOrd="0" presId="urn:microsoft.com/office/officeart/2005/8/layout/vList2"/>
    <dgm:cxn modelId="{6756B0F2-BA7A-47CF-B6EB-36A076307BA2}" srcId="{A0D0639A-9FE3-4F88-951C-FBF2848602D4}" destId="{09BF47F8-173B-4784-BA0B-550854C85462}" srcOrd="2" destOrd="0" parTransId="{E9CE00ED-0822-4A64-B4FD-DE3E36B155D7}" sibTransId="{1D90E259-7B22-4C30-8DED-6B35EEF5855F}"/>
    <dgm:cxn modelId="{762551FB-A07C-DC43-8AAF-D69024D323A0}" type="presParOf" srcId="{7755C34F-1638-104B-ADC2-7D01C47335D8}" destId="{195C2929-375C-F043-8C05-DB8CB72066AB}" srcOrd="0" destOrd="0" presId="urn:microsoft.com/office/officeart/2005/8/layout/vList2"/>
    <dgm:cxn modelId="{1844FA85-13E7-AB43-810B-D0DB735CD13B}" type="presParOf" srcId="{7755C34F-1638-104B-ADC2-7D01C47335D8}" destId="{94803ECA-5323-9846-B2DA-C09452BFE40F}" srcOrd="1" destOrd="0" presId="urn:microsoft.com/office/officeart/2005/8/layout/vList2"/>
    <dgm:cxn modelId="{5521C3DB-1897-DA48-A993-4F015E9531C5}" type="presParOf" srcId="{7755C34F-1638-104B-ADC2-7D01C47335D8}" destId="{B44FAB62-96E9-504D-ACC6-FD784B4502A7}" srcOrd="2" destOrd="0" presId="urn:microsoft.com/office/officeart/2005/8/layout/vList2"/>
    <dgm:cxn modelId="{DB671EAA-A62B-E045-A2E7-02473D7A7907}" type="presParOf" srcId="{7755C34F-1638-104B-ADC2-7D01C47335D8}" destId="{6DE9A1BC-1881-0D4A-9838-841ADA7341A7}" srcOrd="3" destOrd="0" presId="urn:microsoft.com/office/officeart/2005/8/layout/vList2"/>
    <dgm:cxn modelId="{1F481A64-16C1-8149-AC59-4649DEFAE363}" type="presParOf" srcId="{7755C34F-1638-104B-ADC2-7D01C47335D8}" destId="{B127F76F-E2DB-0644-9E55-00B7383DE3BF}" srcOrd="4" destOrd="0" presId="urn:microsoft.com/office/officeart/2005/8/layout/vList2"/>
    <dgm:cxn modelId="{634CCCA9-D9CF-2440-AE66-DEA9FC24669E}" type="presParOf" srcId="{7755C34F-1638-104B-ADC2-7D01C47335D8}" destId="{9003FF3F-6708-244C-8EC4-786C347995F6}" srcOrd="5" destOrd="0" presId="urn:microsoft.com/office/officeart/2005/8/layout/vList2"/>
    <dgm:cxn modelId="{FA79A550-2C0C-954C-A3FA-D7BFD7CEC43F}" type="presParOf" srcId="{7755C34F-1638-104B-ADC2-7D01C47335D8}" destId="{56F78F2F-94B3-894E-A643-763FBD0576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9C6F8-1C68-2B40-8D5B-033A1B02DBFD}">
      <dsp:nvSpPr>
        <dsp:cNvPr id="0" name=""/>
        <dsp:cNvSpPr/>
      </dsp:nvSpPr>
      <dsp:spPr>
        <a:xfrm>
          <a:off x="0" y="0"/>
          <a:ext cx="6059837" cy="2510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700" b="0" kern="1200" dirty="0"/>
            <a:t>Apertura e proiezione verso organizzazioni e istituzioni europee e nuova programmazione</a:t>
          </a:r>
          <a:endParaRPr lang="en-US" sz="3700" b="0" kern="1200" dirty="0"/>
        </a:p>
      </dsp:txBody>
      <dsp:txXfrm>
        <a:off x="122568" y="122568"/>
        <a:ext cx="5814701" cy="2265684"/>
      </dsp:txXfrm>
    </dsp:sp>
    <dsp:sp modelId="{576C34CB-1463-ED40-B049-931E5E7F8C75}">
      <dsp:nvSpPr>
        <dsp:cNvPr id="0" name=""/>
        <dsp:cNvSpPr/>
      </dsp:nvSpPr>
      <dsp:spPr>
        <a:xfrm>
          <a:off x="0" y="2618249"/>
          <a:ext cx="6059837" cy="2510820"/>
        </a:xfrm>
        <a:prstGeom prst="roundRect">
          <a:avLst/>
        </a:prstGeom>
        <a:gradFill rotWithShape="0">
          <a:gsLst>
            <a:gs pos="0">
              <a:schemeClr val="accent2">
                <a:hueOff val="-832974"/>
                <a:satOff val="-48271"/>
                <a:lumOff val="-274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32974"/>
                <a:satOff val="-48271"/>
                <a:lumOff val="-274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32974"/>
                <a:satOff val="-48271"/>
                <a:lumOff val="-274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700" b="0" kern="1200" dirty="0"/>
            <a:t>Raccolta, rafforzamento e supporto di progettualità del territorio </a:t>
          </a:r>
        </a:p>
      </dsp:txBody>
      <dsp:txXfrm>
        <a:off x="122568" y="2740817"/>
        <a:ext cx="5814701" cy="2265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2084-FB90-1C44-9A90-AB46AB26FAED}">
      <dsp:nvSpPr>
        <dsp:cNvPr id="0" name=""/>
        <dsp:cNvSpPr/>
      </dsp:nvSpPr>
      <dsp:spPr>
        <a:xfrm>
          <a:off x="2331286" y="1294999"/>
          <a:ext cx="2734502" cy="27708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TERRITORIO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+ EUROPA</a:t>
          </a:r>
        </a:p>
      </dsp:txBody>
      <dsp:txXfrm>
        <a:off x="2731745" y="1700787"/>
        <a:ext cx="1933584" cy="1959320"/>
      </dsp:txXfrm>
    </dsp:sp>
    <dsp:sp modelId="{F90D5967-263C-4242-ADF0-C5845B8628FF}">
      <dsp:nvSpPr>
        <dsp:cNvPr id="0" name=""/>
        <dsp:cNvSpPr/>
      </dsp:nvSpPr>
      <dsp:spPr>
        <a:xfrm>
          <a:off x="2785278" y="122374"/>
          <a:ext cx="1702212" cy="17022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FRANCIA</a:t>
          </a:r>
        </a:p>
      </dsp:txBody>
      <dsp:txXfrm>
        <a:off x="3034561" y="371657"/>
        <a:ext cx="1203646" cy="1203646"/>
      </dsp:txXfrm>
    </dsp:sp>
    <dsp:sp modelId="{D9E8BCD2-E191-5742-8544-4CB719648E09}">
      <dsp:nvSpPr>
        <dsp:cNvPr id="0" name=""/>
        <dsp:cNvSpPr/>
      </dsp:nvSpPr>
      <dsp:spPr>
        <a:xfrm>
          <a:off x="4568756" y="1911187"/>
          <a:ext cx="1702212" cy="17022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ITALIA </a:t>
          </a:r>
        </a:p>
      </dsp:txBody>
      <dsp:txXfrm>
        <a:off x="4818039" y="2160470"/>
        <a:ext cx="1203646" cy="1203646"/>
      </dsp:txXfrm>
    </dsp:sp>
    <dsp:sp modelId="{77CE9A86-351C-C641-85C8-C40B21FF5184}">
      <dsp:nvSpPr>
        <dsp:cNvPr id="0" name=""/>
        <dsp:cNvSpPr/>
      </dsp:nvSpPr>
      <dsp:spPr>
        <a:xfrm>
          <a:off x="996009" y="1881644"/>
          <a:ext cx="1702212" cy="17022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SPAGNA</a:t>
          </a:r>
        </a:p>
      </dsp:txBody>
      <dsp:txXfrm>
        <a:off x="1245292" y="2130927"/>
        <a:ext cx="1203646" cy="1203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0209A-B557-C446-8753-79FF9780E382}">
      <dsp:nvSpPr>
        <dsp:cNvPr id="0" name=""/>
        <dsp:cNvSpPr/>
      </dsp:nvSpPr>
      <dsp:spPr>
        <a:xfrm>
          <a:off x="0" y="12145"/>
          <a:ext cx="5533627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MODELLO ORGANIZZATIVO E STRATEGIE  </a:t>
          </a:r>
        </a:p>
      </dsp:txBody>
      <dsp:txXfrm>
        <a:off x="51403" y="63548"/>
        <a:ext cx="5430821" cy="950194"/>
      </dsp:txXfrm>
    </dsp:sp>
    <dsp:sp modelId="{95DF659D-D970-BF4F-B165-55B7A25DF502}">
      <dsp:nvSpPr>
        <dsp:cNvPr id="0" name=""/>
        <dsp:cNvSpPr/>
      </dsp:nvSpPr>
      <dsp:spPr>
        <a:xfrm>
          <a:off x="0" y="1122745"/>
          <a:ext cx="5533627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PROGRAMMAZIONE</a:t>
          </a:r>
          <a:r>
            <a:rPr lang="en-US" sz="2000" kern="1200" baseline="0" dirty="0"/>
            <a:t> e LINEE DI AZIONE </a:t>
          </a:r>
          <a:endParaRPr lang="en-US" sz="2000" kern="1200" dirty="0"/>
        </a:p>
      </dsp:txBody>
      <dsp:txXfrm>
        <a:off x="51403" y="1174148"/>
        <a:ext cx="5430821" cy="950194"/>
      </dsp:txXfrm>
    </dsp:sp>
    <dsp:sp modelId="{835FCD77-81EE-554F-95F7-5FD8486D64DF}">
      <dsp:nvSpPr>
        <dsp:cNvPr id="0" name=""/>
        <dsp:cNvSpPr/>
      </dsp:nvSpPr>
      <dsp:spPr>
        <a:xfrm>
          <a:off x="0" y="2233345"/>
          <a:ext cx="5533627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DIALOGO CON L’EUROPA e ALLINEAMENTO  PROGRAMMAZIONE con le AGENDE INTERNAZIONALI/AGENDA 2030   </a:t>
          </a:r>
          <a:endParaRPr lang="it-IT" sz="2000" kern="1200" dirty="0"/>
        </a:p>
      </dsp:txBody>
      <dsp:txXfrm>
        <a:off x="51403" y="2284748"/>
        <a:ext cx="5430821" cy="950194"/>
      </dsp:txXfrm>
    </dsp:sp>
    <dsp:sp modelId="{92E35093-6299-924C-8351-EE73ABEE856B}">
      <dsp:nvSpPr>
        <dsp:cNvPr id="0" name=""/>
        <dsp:cNvSpPr/>
      </dsp:nvSpPr>
      <dsp:spPr>
        <a:xfrm>
          <a:off x="0" y="3343945"/>
          <a:ext cx="5533627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FFFFFF"/>
              </a:solidFill>
              <a:latin typeface="Gill Sans MT" panose="020B0502020104020203"/>
              <a:ea typeface="+mn-ea"/>
              <a:cs typeface="+mn-cs"/>
            </a:rPr>
            <a:t>DIALOGO e PROCESSI DI PARTECIPAZIONE/ RETI TERRITORIALI </a:t>
          </a:r>
          <a:endParaRPr lang="en-US" sz="2000" kern="1200" dirty="0"/>
        </a:p>
      </dsp:txBody>
      <dsp:txXfrm>
        <a:off x="51403" y="3395348"/>
        <a:ext cx="5430821" cy="950194"/>
      </dsp:txXfrm>
    </dsp:sp>
    <dsp:sp modelId="{96F2E93E-1A38-F240-A6A6-40A5379E189E}">
      <dsp:nvSpPr>
        <dsp:cNvPr id="0" name=""/>
        <dsp:cNvSpPr/>
      </dsp:nvSpPr>
      <dsp:spPr>
        <a:xfrm>
          <a:off x="0" y="4454545"/>
          <a:ext cx="5533627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ndara" panose="020E0502030303020204" pitchFamily="34" charset="0"/>
            <a:buNone/>
          </a:pPr>
          <a:r>
            <a:rPr lang="it-IT" sz="2000" kern="1200" baseline="0" dirty="0"/>
            <a:t>BUONE PRATICHE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ndara" panose="020E0502030303020204" pitchFamily="34" charset="0"/>
            <a:buNone/>
          </a:pPr>
          <a:r>
            <a:rPr lang="it-IT" sz="2000" kern="1200" dirty="0"/>
            <a:t>Soluzioni di breve e lungo periodo COVID </a:t>
          </a:r>
        </a:p>
      </dsp:txBody>
      <dsp:txXfrm>
        <a:off x="51403" y="4505948"/>
        <a:ext cx="5430821" cy="950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FEE6E-BD14-1146-9726-B942AFA3BA2D}">
      <dsp:nvSpPr>
        <dsp:cNvPr id="0" name=""/>
        <dsp:cNvSpPr/>
      </dsp:nvSpPr>
      <dsp:spPr>
        <a:xfrm>
          <a:off x="519681" y="1336"/>
          <a:ext cx="2142809" cy="12856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TRANSIZIONE ECOLOGICA </a:t>
          </a:r>
        </a:p>
      </dsp:txBody>
      <dsp:txXfrm>
        <a:off x="519681" y="1336"/>
        <a:ext cx="2142809" cy="1285685"/>
      </dsp:txXfrm>
    </dsp:sp>
    <dsp:sp modelId="{23D048C7-0B0A-3046-9B33-042AC6D7F0F8}">
      <dsp:nvSpPr>
        <dsp:cNvPr id="0" name=""/>
        <dsp:cNvSpPr/>
      </dsp:nvSpPr>
      <dsp:spPr>
        <a:xfrm>
          <a:off x="2876771" y="1336"/>
          <a:ext cx="2142809" cy="1285685"/>
        </a:xfrm>
        <a:prstGeom prst="rect">
          <a:avLst/>
        </a:prstGeom>
        <a:solidFill>
          <a:schemeClr val="accent5">
            <a:hueOff val="1494306"/>
            <a:satOff val="-3416"/>
            <a:lumOff val="931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LOTTA AL CAMBIAMENTO CLIMATICO e SALUTE AMBIENTALE </a:t>
          </a:r>
        </a:p>
      </dsp:txBody>
      <dsp:txXfrm>
        <a:off x="2876771" y="1336"/>
        <a:ext cx="2142809" cy="1285685"/>
      </dsp:txXfrm>
    </dsp:sp>
    <dsp:sp modelId="{0183E220-6088-3A4F-9429-73BD7FA5F90B}">
      <dsp:nvSpPr>
        <dsp:cNvPr id="0" name=""/>
        <dsp:cNvSpPr/>
      </dsp:nvSpPr>
      <dsp:spPr>
        <a:xfrm>
          <a:off x="5233861" y="1336"/>
          <a:ext cx="2142809" cy="1285685"/>
        </a:xfrm>
        <a:prstGeom prst="rect">
          <a:avLst/>
        </a:prstGeom>
        <a:solidFill>
          <a:schemeClr val="accent5">
            <a:hueOff val="2988612"/>
            <a:satOff val="-6833"/>
            <a:lumOff val="1863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PRVENZIONE  DI CRISI CLIMATICHE e SANITARIE FUTURE </a:t>
          </a:r>
          <a:endParaRPr lang="it-IT" sz="1700" kern="1200" dirty="0"/>
        </a:p>
      </dsp:txBody>
      <dsp:txXfrm>
        <a:off x="5233861" y="1336"/>
        <a:ext cx="2142809" cy="1285685"/>
      </dsp:txXfrm>
    </dsp:sp>
    <dsp:sp modelId="{32EC03A9-7641-E24D-B61B-B99DD1039E43}">
      <dsp:nvSpPr>
        <dsp:cNvPr id="0" name=""/>
        <dsp:cNvSpPr/>
      </dsp:nvSpPr>
      <dsp:spPr>
        <a:xfrm>
          <a:off x="7590951" y="1336"/>
          <a:ext cx="2142809" cy="1285685"/>
        </a:xfrm>
        <a:prstGeom prst="rect">
          <a:avLst/>
        </a:prstGeom>
        <a:solidFill>
          <a:schemeClr val="accent5">
            <a:hueOff val="4482918"/>
            <a:satOff val="-10249"/>
            <a:lumOff val="2794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GENDER ISSUES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PARITA’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LAVORO E SALUTE  </a:t>
          </a:r>
          <a:endParaRPr lang="en-US" sz="1700" kern="1200" dirty="0"/>
        </a:p>
      </dsp:txBody>
      <dsp:txXfrm>
        <a:off x="7590951" y="1336"/>
        <a:ext cx="2142809" cy="1285685"/>
      </dsp:txXfrm>
    </dsp:sp>
    <dsp:sp modelId="{748A75A8-DBEB-EE4D-8E90-FD4A60CBCC10}">
      <dsp:nvSpPr>
        <dsp:cNvPr id="0" name=""/>
        <dsp:cNvSpPr/>
      </dsp:nvSpPr>
      <dsp:spPr>
        <a:xfrm>
          <a:off x="4055316" y="1501302"/>
          <a:ext cx="2142809" cy="1285685"/>
        </a:xfrm>
        <a:prstGeom prst="rect">
          <a:avLst/>
        </a:prstGeom>
        <a:solidFill>
          <a:schemeClr val="accent5">
            <a:hueOff val="5977224"/>
            <a:satOff val="-13666"/>
            <a:lumOff val="3725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DIGITALIZZAZIONE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 TRASPARENZA </a:t>
          </a:r>
        </a:p>
      </dsp:txBody>
      <dsp:txXfrm>
        <a:off x="4055316" y="1501302"/>
        <a:ext cx="2142809" cy="1285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C2929-375C-F043-8C05-DB8CB72066AB}">
      <dsp:nvSpPr>
        <dsp:cNvPr id="0" name=""/>
        <dsp:cNvSpPr/>
      </dsp:nvSpPr>
      <dsp:spPr>
        <a:xfrm>
          <a:off x="0" y="21326"/>
          <a:ext cx="10298030" cy="28810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GRAZIE PER L’ATTENZIONE </a:t>
          </a:r>
          <a:endParaRPr lang="en-US" sz="2000" kern="1200" dirty="0"/>
        </a:p>
      </dsp:txBody>
      <dsp:txXfrm>
        <a:off x="140643" y="161969"/>
        <a:ext cx="10016744" cy="2599796"/>
      </dsp:txXfrm>
    </dsp:sp>
    <dsp:sp modelId="{B44FAB62-96E9-504D-ACC6-FD784B4502A7}">
      <dsp:nvSpPr>
        <dsp:cNvPr id="0" name=""/>
        <dsp:cNvSpPr/>
      </dsp:nvSpPr>
      <dsp:spPr>
        <a:xfrm>
          <a:off x="0" y="2960009"/>
          <a:ext cx="10298030" cy="468000"/>
        </a:xfrm>
        <a:prstGeom prst="roundRect">
          <a:avLst/>
        </a:prstGeom>
        <a:gradFill rotWithShape="0">
          <a:gsLst>
            <a:gs pos="0">
              <a:schemeClr val="accent2">
                <a:hueOff val="-277658"/>
                <a:satOff val="-16090"/>
                <a:lumOff val="-91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77658"/>
                <a:satOff val="-16090"/>
                <a:lumOff val="-91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77658"/>
                <a:satOff val="-16090"/>
                <a:lumOff val="-91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Massimo Macaluso </a:t>
          </a:r>
          <a:endParaRPr lang="en-US" sz="2000" kern="1200" dirty="0"/>
        </a:p>
      </dsp:txBody>
      <dsp:txXfrm>
        <a:off x="22846" y="2982855"/>
        <a:ext cx="10252338" cy="422308"/>
      </dsp:txXfrm>
    </dsp:sp>
    <dsp:sp modelId="{B127F76F-E2DB-0644-9E55-00B7383DE3BF}">
      <dsp:nvSpPr>
        <dsp:cNvPr id="0" name=""/>
        <dsp:cNvSpPr/>
      </dsp:nvSpPr>
      <dsp:spPr>
        <a:xfrm>
          <a:off x="0" y="3485609"/>
          <a:ext cx="10298030" cy="468000"/>
        </a:xfrm>
        <a:prstGeom prst="roundRect">
          <a:avLst/>
        </a:prstGeom>
        <a:gradFill rotWithShape="0">
          <a:gsLst>
            <a:gs pos="0">
              <a:schemeClr val="accent2">
                <a:hueOff val="-555316"/>
                <a:satOff val="-32181"/>
                <a:lumOff val="-183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55316"/>
                <a:satOff val="-32181"/>
                <a:lumOff val="-183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55316"/>
                <a:satOff val="-32181"/>
                <a:lumOff val="-183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Direttore Euradia Italia</a:t>
          </a:r>
          <a:endParaRPr lang="en-US" sz="2000" kern="1200" dirty="0"/>
        </a:p>
      </dsp:txBody>
      <dsp:txXfrm>
        <a:off x="22846" y="3508455"/>
        <a:ext cx="10252338" cy="422308"/>
      </dsp:txXfrm>
    </dsp:sp>
    <dsp:sp modelId="{56F78F2F-94B3-894E-A643-763FBD05763F}">
      <dsp:nvSpPr>
        <dsp:cNvPr id="0" name=""/>
        <dsp:cNvSpPr/>
      </dsp:nvSpPr>
      <dsp:spPr>
        <a:xfrm>
          <a:off x="0" y="4011209"/>
          <a:ext cx="10298030" cy="468000"/>
        </a:xfrm>
        <a:prstGeom prst="roundRect">
          <a:avLst/>
        </a:prstGeom>
        <a:gradFill rotWithShape="0">
          <a:gsLst>
            <a:gs pos="0">
              <a:schemeClr val="accent2">
                <a:hueOff val="-832974"/>
                <a:satOff val="-48271"/>
                <a:lumOff val="-274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32974"/>
                <a:satOff val="-48271"/>
                <a:lumOff val="-274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32974"/>
                <a:satOff val="-48271"/>
                <a:lumOff val="-274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/>
            <a:t>macaluso@euradia.it</a:t>
          </a:r>
          <a:r>
            <a:rPr lang="it-IT" sz="2000" kern="1200" dirty="0"/>
            <a:t> </a:t>
          </a:r>
          <a:endParaRPr lang="en-US" sz="2000" kern="1200" dirty="0"/>
        </a:p>
      </dsp:txBody>
      <dsp:txXfrm>
        <a:off x="22846" y="4034055"/>
        <a:ext cx="10252338" cy="42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609552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804600" y="2243880"/>
            <a:ext cx="4486320" cy="1141200"/>
          </a:xfrm>
          <a:prstGeom prst="rect">
            <a:avLst/>
          </a:prstGeom>
        </p:spPr>
        <p:txBody>
          <a:bodyPr lIns="182880" rIns="182880" tIns="182880" bIns="182880" anchor="ctr" anchorCtr="1">
            <a:normAutofit fontScale="51000"/>
          </a:bodyPr>
          <a:p>
            <a:pPr algn="ctr">
              <a:lnSpc>
                <a:spcPct val="90000"/>
              </a:lnSpc>
            </a:pPr>
            <a:r>
              <a:rPr b="0" lang="it-IT" sz="2200" spc="199" strike="noStrike" cap="all">
                <a:solidFill>
                  <a:srgbClr val="262626"/>
                </a:solidFill>
                <a:latin typeface="Gill Sans MT"/>
              </a:rPr>
              <a:t>Fare clic per modificare lo stile del titolo dello schema</a:t>
            </a:r>
            <a:endParaRPr b="0" lang="en-US" sz="22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735960" y="804600"/>
            <a:ext cx="4815360" cy="5248440"/>
          </a:xfrm>
          <a:prstGeom prst="rect">
            <a:avLst/>
          </a:prstGeom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900" spc="-1" strike="noStrike">
                <a:solidFill>
                  <a:srgbClr val="ffffff"/>
                </a:solidFill>
                <a:latin typeface="Gill Sans MT"/>
              </a:rPr>
              <a:t>Fare clic per modificare gli stili del testo dello schema</a:t>
            </a:r>
            <a:endParaRPr b="0" lang="en-US" sz="1900" spc="-1" strike="noStrike">
              <a:solidFill>
                <a:srgbClr val="ffffff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Secondo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Terzo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Quarto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Quinto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115640" y="3549960"/>
            <a:ext cx="3794400" cy="2193840"/>
          </a:xfrm>
          <a:prstGeom prst="rect">
            <a:avLst/>
          </a:prstGeom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500" spc="-1" strike="noStrike">
                <a:solidFill>
                  <a:srgbClr val="ffffff"/>
                </a:solidFill>
                <a:latin typeface="Gill Sans MT"/>
              </a:rPr>
              <a:t>Fare clic per modificare gli stili del testo dello schema</a:t>
            </a:r>
            <a:endParaRPr b="0" lang="en-US" sz="15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D14E9D3-146F-4C0C-AE21-5127A6DF8596}" type="datetime">
              <a:rPr b="0" lang="en-US" sz="1050" spc="-1" strike="noStrike">
                <a:solidFill>
                  <a:srgbClr val="ffffff"/>
                </a:solidFill>
                <a:latin typeface="Gill Sans MT"/>
              </a:rPr>
              <a:t>4/16/21</a:t>
            </a:fld>
            <a:endParaRPr b="0" lang="it-IT" sz="105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804600" y="6236280"/>
            <a:ext cx="512460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p>
            <a:pPr algn="ctr">
              <a:lnSpc>
                <a:spcPct val="100000"/>
              </a:lnSpc>
            </a:pPr>
            <a:fld id="{545D7903-EECD-4D63-9280-A79FD60658AF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&lt;numero&gt;</a:t>
            </a:fld>
            <a:endParaRPr b="0" lang="it-IT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182880" rIns="182880" tIns="182880" bIns="182880"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2800" spc="199" strike="noStrike" cap="all">
                <a:solidFill>
                  <a:srgbClr val="ffffff"/>
                </a:solidFill>
                <a:latin typeface="Gill Sans MT"/>
              </a:rPr>
              <a:t>Fare clic per modificare lo stile del titolo dello schema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ffffff"/>
                </a:solidFill>
                <a:latin typeface="Gill Sans MT"/>
              </a:rPr>
              <a:t>Fare clic per modificare gli stili del testo dello schema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Secondo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Terzo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Quarto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it-IT" sz="1600" spc="-1" strike="noStrike">
                <a:solidFill>
                  <a:srgbClr val="ffffff"/>
                </a:solidFill>
                <a:latin typeface="Gill Sans MT"/>
              </a:rPr>
              <a:t>Quinto livello</a:t>
            </a:r>
            <a:endParaRPr b="0" lang="en-US" sz="16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0E69021-6306-4091-81E9-3C20F69BDE81}" type="datetime">
              <a:rPr b="0" lang="en-US" sz="1050" spc="-1" strike="noStrike">
                <a:solidFill>
                  <a:srgbClr val="ffffff"/>
                </a:solidFill>
                <a:latin typeface="Gill Sans MT"/>
              </a:rPr>
              <a:t>4/16/21</a:t>
            </a:fld>
            <a:endParaRPr b="0" lang="it-IT" sz="105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>
            <a:noAutofit/>
          </a:bodyPr>
          <a:p>
            <a:pPr algn="ctr">
              <a:lnSpc>
                <a:spcPct val="100000"/>
              </a:lnSpc>
            </a:pPr>
            <a:fld id="{2360D3E3-A594-4104-8EE4-F5958C9259F6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&lt;numero&gt;</a:t>
            </a:fld>
            <a:endParaRPr b="0" lang="it-IT" sz="1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diagramData" Target="../diagrams/data4.xml"/><Relationship Id="rId2" Type="http://schemas.openxmlformats.org/officeDocument/2006/relationships/diagramLayout" Target="../diagrams/layout4.xml"/><Relationship Id="rId3" Type="http://schemas.openxmlformats.org/officeDocument/2006/relationships/diagramQuickStyle" Target="../diagrams/quickStyle4.xml"/><Relationship Id="rId4" Type="http://schemas.openxmlformats.org/officeDocument/2006/relationships/diagramColors" Target="../diagrams/colors4.xml"/><Relationship Id="rId5" Type="http://schemas.microsoft.com/office/2007/relationships/diagramDrawing" Target="../diagrams/drawing4.xml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diagramData" Target="../diagrams/data5.xml"/><Relationship Id="rId2" Type="http://schemas.openxmlformats.org/officeDocument/2006/relationships/diagramLayout" Target="../diagrams/layout5.xml"/><Relationship Id="rId3" Type="http://schemas.openxmlformats.org/officeDocument/2006/relationships/diagramQuickStyle" Target="../diagrams/quickStyle5.xml"/><Relationship Id="rId4" Type="http://schemas.openxmlformats.org/officeDocument/2006/relationships/diagramColors" Target="../diagrams/colors5.xml"/><Relationship Id="rId5" Type="http://schemas.microsoft.com/office/2007/relationships/diagramDrawing" Target="../diagrams/drawing5.xml"/><Relationship Id="rId6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juntadeandalucia.es/aacid/" TargetMode="External"/><Relationship Id="rId2" Type="http://schemas.openxmlformats.org/officeDocument/2006/relationships/hyperlink" Target="https://www.juntadeandalucia.es/export/drupaljda/planes/20/01/16.-%20III%20PACODE%20(2020-2023).pdf" TargetMode="External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48040" y="232560"/>
            <a:ext cx="11732040" cy="466452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>
            <a:normAutofit/>
          </a:bodyPr>
          <a:p>
            <a:pPr algn="ctr">
              <a:lnSpc>
                <a:spcPct val="90000"/>
              </a:lnSpc>
            </a:pPr>
            <a:r>
              <a:rPr b="0" lang="it-IT" sz="3200" spc="199" strike="noStrike" cap="all">
                <a:solidFill>
                  <a:srgbClr val="262626"/>
                </a:solidFill>
                <a:latin typeface="Gill Sans MT"/>
              </a:rPr>
              <a:t>BANcHMARKING PER UNA NUOVA Governace Della COOPERAZIONE INTERNAZIONALE IN TOSCANA </a:t>
            </a:r>
            <a:endParaRPr b="0" lang="en-US" sz="32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115640" y="5222880"/>
            <a:ext cx="3794400" cy="1270440"/>
          </a:xfrm>
          <a:prstGeom prst="rect">
            <a:avLst/>
          </a:prstGeom>
          <a:noFill/>
          <a:ln>
            <a:noFill/>
          </a:ln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2800" spc="-1" strike="noStrike">
                <a:solidFill>
                  <a:srgbClr val="ffffff"/>
                </a:solidFill>
                <a:latin typeface="Gill Sans MT"/>
              </a:rPr>
              <a:t>14 Aprile 2021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  <p:pic>
        <p:nvPicPr>
          <p:cNvPr id="86" name="Immagine 6" descr="Immagine che contiene testo&#10;&#10;Descrizione generata automaticamente"/>
          <p:cNvPicPr/>
          <p:nvPr/>
        </p:nvPicPr>
        <p:blipFill>
          <a:blip r:embed="rId1"/>
          <a:stretch/>
        </p:blipFill>
        <p:spPr>
          <a:xfrm>
            <a:off x="6555960" y="5347080"/>
            <a:ext cx="2722320" cy="1029960"/>
          </a:xfrm>
          <a:prstGeom prst="rect">
            <a:avLst/>
          </a:prstGeom>
          <a:ln>
            <a:noFill/>
          </a:ln>
        </p:spPr>
      </p:pic>
      <p:pic>
        <p:nvPicPr>
          <p:cNvPr id="87" name="Immagine 8" descr=""/>
          <p:cNvPicPr/>
          <p:nvPr/>
        </p:nvPicPr>
        <p:blipFill>
          <a:blip r:embed="rId2"/>
          <a:stretch/>
        </p:blipFill>
        <p:spPr>
          <a:xfrm>
            <a:off x="9500400" y="5517360"/>
            <a:ext cx="2479320" cy="80712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 </a:t>
            </a:r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Emilia Romagna </a:t>
            </a:r>
            <a:endParaRPr b="0" lang="en-US" sz="3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3" name="TextShape 5"/>
          <p:cNvSpPr txBox="1"/>
          <p:nvPr/>
        </p:nvSpPr>
        <p:spPr>
          <a:xfrm>
            <a:off x="5500800" y="700200"/>
            <a:ext cx="5411520" cy="475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 u="sng">
                <a:solidFill>
                  <a:srgbClr val="fc8213"/>
                </a:solidFill>
                <a:uFillTx/>
                <a:latin typeface="Gill Sans MT"/>
              </a:rPr>
              <a:t>RUOLO ATTIVO - Valorizza </a:t>
            </a:r>
            <a:r>
              <a:rPr b="0" lang="it-IT" sz="1800" spc="-1" strike="noStrike" u="sng">
                <a:solidFill>
                  <a:srgbClr val="fc8213"/>
                </a:solidFill>
                <a:uFillTx/>
                <a:latin typeface="Gill Sans MT"/>
              </a:rPr>
              <a:t>la propria presenza, le buone pratiche e le competenze.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Input politico importante che prevede: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numerosi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tavoli di concertazione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forte impegno come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donor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 e come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capifila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digitalizzazione dei processi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Coordinamento ascolto e partecipazione di circa 400 soggetti per la nuova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programmazione del piano della cooperazione internazionale e della pace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PIEMONTE  </a:t>
            </a:r>
            <a:endParaRPr b="0" lang="en-US" sz="3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38" name="TextShape 5"/>
          <p:cNvSpPr txBox="1"/>
          <p:nvPr/>
        </p:nvSpPr>
        <p:spPr>
          <a:xfrm>
            <a:off x="5591520" y="1317240"/>
            <a:ext cx="5339160" cy="4138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6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fc8213"/>
                </a:solidFill>
                <a:latin typeface="Gill Sans MT"/>
              </a:rPr>
              <a:t>Il PIEMONTE porta avanti una cooperazione di lungo periodo, valorizza i processi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Gill Sans MT"/>
              </a:rPr>
              <a:t>Cultura e Cooperazione insieme – Legge regionale n°67/95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Gill Sans MT"/>
              </a:rPr>
              <a:t>sostiene il territorio soprattutto appoggiando le reti di attori sul territorio ha creato un </a:t>
            </a:r>
            <a:r>
              <a:rPr b="1" i="1" lang="it-IT" sz="1800" spc="-1" strike="noStrike">
                <a:solidFill>
                  <a:srgbClr val="000000"/>
                </a:solidFill>
                <a:latin typeface="Gill Sans MT"/>
              </a:rPr>
              <a:t>sistema di cooperazione piemontese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it-IT" sz="1800" spc="-1" strike="noStrike">
                <a:solidFill>
                  <a:srgbClr val="000000"/>
                </a:solidFill>
                <a:latin typeface="Gill Sans MT"/>
              </a:rPr>
              <a:t>partenariati di lungo periodo e  democratizzazione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Gill Sans MT"/>
              </a:rPr>
              <a:t>buon modello di </a:t>
            </a:r>
            <a:r>
              <a:rPr b="1" lang="it-IT" sz="1800" spc="-1" strike="noStrike">
                <a:solidFill>
                  <a:srgbClr val="000000"/>
                </a:solidFill>
                <a:latin typeface="Gill Sans MT"/>
              </a:rPr>
              <a:t>integrazione tra cooperazione tecnica e strategia politica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4915080"/>
            <a:ext cx="12191760" cy="194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"/>
          <p:cNvSpPr/>
          <p:nvPr/>
        </p:nvSpPr>
        <p:spPr>
          <a:xfrm>
            <a:off x="0" y="0"/>
            <a:ext cx="12191760" cy="4918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TextShape 3"/>
          <p:cNvSpPr txBox="1"/>
          <p:nvPr/>
        </p:nvSpPr>
        <p:spPr>
          <a:xfrm>
            <a:off x="2231280" y="4325760"/>
            <a:ext cx="7729200" cy="118836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2800" spc="199" strike="noStrike" cap="all">
                <a:solidFill>
                  <a:srgbClr val="262626"/>
                </a:solidFill>
                <a:latin typeface="Gill Sans MT"/>
              </a:rPr>
              <a:t>PRIORITA’ Linee di Azione </a:t>
            </a:r>
            <a:br/>
            <a:r>
              <a:rPr b="0" lang="it-IT" sz="2800" spc="199" strike="noStrike" cap="all">
                <a:solidFill>
                  <a:srgbClr val="262626"/>
                </a:solidFill>
                <a:latin typeface="Gill Sans MT"/>
              </a:rPr>
              <a:t>e Posizionamento istituzionale 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172960" y="50576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1747988604"/>
              </p:ext>
            </p:extLst>
          </p:nvPr>
        </p:nvGraphicFramePr>
        <p:xfrm>
          <a:off x="965160" y="941400"/>
          <a:ext cx="10253160" cy="278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transition spd="slow">
    <p:fade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2436585513"/>
              </p:ext>
            </p:extLst>
          </p:nvPr>
        </p:nvGraphicFramePr>
        <p:xfrm>
          <a:off x="947160" y="1239840"/>
          <a:ext cx="10297800" cy="45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transition spd="slow"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465408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TextShape 3"/>
          <p:cNvSpPr txBox="1"/>
          <p:nvPr/>
        </p:nvSpPr>
        <p:spPr>
          <a:xfrm>
            <a:off x="496080" y="1700640"/>
            <a:ext cx="3905280" cy="3456360"/>
          </a:xfrm>
          <a:prstGeom prst="rect">
            <a:avLst/>
          </a:prstGeom>
          <a:solidFill>
            <a:srgbClr val="a7a08e">
              <a:alpha val="15000"/>
            </a:srgbClr>
          </a:solidFill>
          <a:ln cap="sq" w="31680">
            <a:solidFill>
              <a:srgbClr val="ffffff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2800" spc="199" strike="noStrike" cap="all">
                <a:solidFill>
                  <a:srgbClr val="ffffff"/>
                </a:solidFill>
                <a:latin typeface="Gill Sans MT"/>
              </a:rPr>
              <a:t>Posizionamento ISTITUZIONALE </a:t>
            </a:r>
            <a:br/>
            <a:r>
              <a:rPr b="0" lang="it-IT" sz="2800" spc="199" strike="noStrike" cap="all">
                <a:solidFill>
                  <a:srgbClr val="ffffff"/>
                </a:solidFill>
                <a:latin typeface="Gill Sans MT"/>
              </a:rPr>
              <a:t>RETI EU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921864884"/>
              </p:ext>
            </p:extLst>
          </p:nvPr>
        </p:nvGraphicFramePr>
        <p:xfrm>
          <a:off x="5424480" y="821520"/>
          <a:ext cx="6059520" cy="512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5</a:t>
            </a:r>
            <a:br/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REGIONI TARGET  </a:t>
            </a:r>
            <a:br/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&amp;</a:t>
            </a:r>
            <a:br/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MODELLI </a:t>
            </a:r>
            <a:br/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efficienti  </a:t>
            </a:r>
            <a:endParaRPr b="0" lang="en-US" sz="3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95" name="TextShape 5"/>
          <p:cNvSpPr txBox="1"/>
          <p:nvPr/>
        </p:nvSpPr>
        <p:spPr>
          <a:xfrm>
            <a:off x="5765760" y="330120"/>
            <a:ext cx="5803560" cy="6286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262626"/>
                </a:solidFill>
                <a:latin typeface="Gill Sans MT"/>
              </a:rPr>
              <a:t>  </a:t>
            </a:r>
            <a:r>
              <a:rPr b="1" lang="it-IT" sz="2800" spc="-1" strike="noStrike">
                <a:solidFill>
                  <a:srgbClr val="262626"/>
                </a:solidFill>
                <a:latin typeface="Gill Sans MT"/>
              </a:rPr>
              <a:t>GOVERNANCE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800" spc="-1" strike="noStrike">
                <a:solidFill>
                  <a:srgbClr val="262626"/>
                </a:solidFill>
                <a:latin typeface="Gill Sans MT"/>
              </a:rPr>
              <a:t>FRANCIA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2800" spc="-1" strike="noStrike">
                <a:solidFill>
                  <a:srgbClr val="7a7425"/>
                </a:solidFill>
                <a:latin typeface="Gill Sans MT"/>
              </a:rPr>
              <a:t>Centro Valle della Loira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2800" spc="-1" strike="noStrike">
                <a:solidFill>
                  <a:srgbClr val="7a7425"/>
                </a:solidFill>
                <a:latin typeface="Gill Sans MT"/>
              </a:rPr>
              <a:t>Grand Est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800" spc="-1" strike="noStrike">
                <a:solidFill>
                  <a:srgbClr val="262626"/>
                </a:solidFill>
                <a:latin typeface="Gill Sans MT"/>
              </a:rPr>
              <a:t>SPAGNA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2800" spc="-1" strike="noStrike">
                <a:solidFill>
                  <a:srgbClr val="807d49"/>
                </a:solidFill>
                <a:latin typeface="Gill Sans MT"/>
              </a:rPr>
              <a:t>Andalusia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1" lang="it-IT" sz="2800" spc="-1" strike="noStrike">
                <a:solidFill>
                  <a:srgbClr val="262626"/>
                </a:solidFill>
                <a:latin typeface="Gill Sans MT"/>
              </a:rPr>
              <a:t>ITALIA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2800" spc="-1" strike="noStrike">
                <a:solidFill>
                  <a:srgbClr val="7a7425"/>
                </a:solidFill>
                <a:latin typeface="Gill Sans MT"/>
              </a:rPr>
              <a:t>Piemonte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2800" spc="-1" strike="noStrike">
                <a:solidFill>
                  <a:srgbClr val="7a7425"/>
                </a:solidFill>
                <a:latin typeface="Gill Sans MT"/>
              </a:rPr>
              <a:t>Emilia Romagna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mc:AlternateContent>
    <mc:Choice Requires="p14">
      <p:transition advTm="1000" p14:dur="10"/>
    </mc:Choice>
    <mc:Fallback>
      <p:transition advTm="1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5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0" dur="500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3" dur="500"/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TextShape 4"/>
          <p:cNvSpPr txBox="1"/>
          <p:nvPr/>
        </p:nvSpPr>
        <p:spPr>
          <a:xfrm>
            <a:off x="1260720" y="1586520"/>
            <a:ext cx="3684600" cy="37134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br/>
            <a:r>
              <a:rPr b="1" lang="it-IT" sz="2000" spc="199" strike="noStrike" cap="all">
                <a:solidFill>
                  <a:srgbClr val="ffffff"/>
                </a:solidFill>
                <a:latin typeface="Gill Sans MT"/>
              </a:rPr>
              <a:t>Obiettivo DELLA RT</a:t>
            </a:r>
            <a:br/>
            <a:r>
              <a:rPr b="1" lang="it-IT" sz="2000" spc="199" strike="noStrike" cap="all">
                <a:solidFill>
                  <a:srgbClr val="ffffff"/>
                </a:solidFill>
                <a:latin typeface="Gill Sans MT"/>
              </a:rPr>
              <a:t>DI INDIVIDUARE UNA NUOVA</a:t>
            </a:r>
            <a:br/>
            <a:r>
              <a:rPr b="1" lang="it-IT" sz="2000" spc="199" strike="noStrike" cap="all">
                <a:solidFill>
                  <a:srgbClr val="ffffff"/>
                </a:solidFill>
                <a:latin typeface="Gill Sans MT"/>
              </a:rPr>
              <a:t>E PIU’ EFFICIENTE </a:t>
            </a:r>
            <a:br/>
            <a:r>
              <a:rPr b="1" lang="it-IT" sz="2000" spc="199" strike="noStrike" cap="all">
                <a:solidFill>
                  <a:srgbClr val="ffffff"/>
                </a:solidFill>
                <a:latin typeface="Gill Sans MT"/>
              </a:rPr>
              <a:t>GOVERNANCE</a:t>
            </a:r>
            <a:br/>
            <a:br/>
            <a:endParaRPr b="0" lang="en-US" sz="2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6872400" y="5884200"/>
            <a:ext cx="1380600" cy="13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TextShape 6"/>
          <p:cNvSpPr txBox="1"/>
          <p:nvPr/>
        </p:nvSpPr>
        <p:spPr>
          <a:xfrm rot="10800000">
            <a:off x="8458200" y="5740200"/>
            <a:ext cx="1502280" cy="94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941262449"/>
              </p:ext>
            </p:extLst>
          </p:nvPr>
        </p:nvGraphicFramePr>
        <p:xfrm>
          <a:off x="4541040" y="929880"/>
          <a:ext cx="7145640" cy="554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02" name="CustomShape 7"/>
          <p:cNvSpPr/>
          <p:nvPr/>
        </p:nvSpPr>
        <p:spPr>
          <a:xfrm>
            <a:off x="7916760" y="4995720"/>
            <a:ext cx="541080" cy="598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8"/>
          <p:cNvSpPr/>
          <p:nvPr/>
        </p:nvSpPr>
        <p:spPr>
          <a:xfrm>
            <a:off x="5089320" y="5594760"/>
            <a:ext cx="6218280" cy="7023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Gill Sans MT"/>
              </a:rPr>
              <a:t>SOLUZIONI Concrete e INNOVATIVE 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r>
              <a:rPr b="1" lang="it-IT" sz="1700" spc="199" strike="noStrike" cap="all">
                <a:solidFill>
                  <a:srgbClr val="ffffff"/>
                </a:solidFill>
                <a:latin typeface="Gill Sans MT"/>
              </a:rPr>
              <a:t>benchmarking</a:t>
            </a:r>
            <a:br/>
            <a:endParaRPr b="0" lang="en-US" sz="1700" spc="-1" strike="noStrike">
              <a:solidFill>
                <a:srgbClr val="ffffff"/>
              </a:solidFill>
              <a:latin typeface="Gill Sans MT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790997098"/>
              </p:ext>
            </p:extLst>
          </p:nvPr>
        </p:nvGraphicFramePr>
        <p:xfrm>
          <a:off x="5397480" y="364680"/>
          <a:ext cx="5533200" cy="551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08" name="CustomShape 5"/>
          <p:cNvSpPr/>
          <p:nvPr/>
        </p:nvSpPr>
        <p:spPr>
          <a:xfrm>
            <a:off x="7886880" y="55148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TextShape 4"/>
          <p:cNvSpPr txBox="1"/>
          <p:nvPr/>
        </p:nvSpPr>
        <p:spPr>
          <a:xfrm>
            <a:off x="1260720" y="1586520"/>
            <a:ext cx="3682080" cy="367092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br/>
            <a:r>
              <a:rPr b="0" lang="it-IT" sz="2800" spc="199" strike="noStrike" cap="all">
                <a:solidFill>
                  <a:srgbClr val="ffffff"/>
                </a:solidFill>
                <a:latin typeface="Gill Sans MT"/>
              </a:rPr>
              <a:t>Andalusia</a:t>
            </a:r>
            <a:br/>
            <a:r>
              <a:rPr b="0" lang="it-IT" sz="2800" spc="199" strike="noStrike" cap="all">
                <a:solidFill>
                  <a:srgbClr val="ffffff"/>
                </a:solidFill>
                <a:latin typeface="Gill Sans MT"/>
              </a:rPr>
              <a:t> </a:t>
            </a:r>
            <a:endParaRPr b="0" lang="en-US" sz="28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5086800" y="385920"/>
            <a:ext cx="6485760" cy="5709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6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 u="sng">
                <a:solidFill>
                  <a:srgbClr val="d25814"/>
                </a:solidFill>
                <a:uFillTx/>
                <a:latin typeface="Gill Sans MT"/>
                <a:hlinkClick r:id="rId1"/>
              </a:rPr>
              <a:t>Agenzia andalusa per la cooperazione internazionale allo sviluppo</a:t>
            </a:r>
            <a:r>
              <a:rPr b="1" lang="it-IT" sz="1800" spc="-1" strike="noStrike" u="sng">
                <a:solidFill>
                  <a:srgbClr val="fc8213"/>
                </a:solidFill>
                <a:uFillTx/>
                <a:latin typeface="Gill Sans MT"/>
              </a:rPr>
              <a:t>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strumento te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cnico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-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Cooperazione diretta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-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Accordi multilaterali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 u="sng">
                <a:solidFill>
                  <a:srgbClr val="d25814"/>
                </a:solidFill>
                <a:uFillTx/>
                <a:latin typeface="Gill Sans MT"/>
                <a:hlinkClick r:id="rId2"/>
              </a:rPr>
              <a:t>Piano di Sviluppo delle attività internazionali (PACODE)</a:t>
            </a:r>
            <a:r>
              <a:rPr b="0" lang="it-IT" sz="1800" spc="-1" strike="noStrike">
                <a:solidFill>
                  <a:srgbClr val="fc8213"/>
                </a:solidFill>
                <a:latin typeface="Gill Sans MT"/>
              </a:rPr>
              <a:t> 2020-2023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strumento di programmazione avanzato, allineato alle politiche europee e costruito con innovative modalità di partecipazione e coinvolgimento dei soggetti strategici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Dialogo strutturato con Associazioni, Comuni, Università, Sindacati, Privati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strumento aperto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Input politico molto chiaro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Innovazione fortemente stimolata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cooperazione fattore identitario popolo andaluso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1" lang="it-IT" sz="3000" spc="199" strike="noStrike" cap="all">
                <a:solidFill>
                  <a:srgbClr val="ffffff"/>
                </a:solidFill>
                <a:latin typeface="Gill Sans MT"/>
              </a:rPr>
              <a:t>Regione Centro Valle Della Loira</a:t>
            </a:r>
            <a:endParaRPr b="0" lang="en-US" sz="3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5486400" y="1060560"/>
            <a:ext cx="5425560" cy="4394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8000"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 u="sng">
                <a:solidFill>
                  <a:srgbClr val="fc8213"/>
                </a:solidFill>
                <a:uFillTx/>
                <a:latin typeface="Gill Sans MT"/>
              </a:rPr>
              <a:t>CONFERENZA PERMANENTE  sulle relazioni internazionali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Aperto agli attori della cooperazione internazionale, sia pubblici che privati. Vi partecipano enti locali e altri, aziende, università, ONG, centri di ricerca, associazioni, scuole superiori, operatori culturali, e attori del terzo settore.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Pensata come luogo di costruzione e condivisione delle strategie europee e internazionali a livello regionale,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risponde alle esigenze di collegamento e di incubazione e sviluppo di partenariati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mette in rete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diminuisce la frammentarietà degli interventi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visione territoriale unica e strategica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competitiva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TextShape 4"/>
          <p:cNvSpPr txBox="1"/>
          <p:nvPr/>
        </p:nvSpPr>
        <p:spPr>
          <a:xfrm>
            <a:off x="1260720" y="1584000"/>
            <a:ext cx="3684600" cy="368712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3000" spc="199" strike="noStrike" cap="all">
                <a:solidFill>
                  <a:srgbClr val="ffffff"/>
                </a:solidFill>
                <a:latin typeface="Gill Sans MT"/>
              </a:rPr>
              <a:t>Grand EST </a:t>
            </a:r>
            <a:endParaRPr b="0" lang="en-US" sz="30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3" name="TextShape 5"/>
          <p:cNvSpPr txBox="1"/>
          <p:nvPr/>
        </p:nvSpPr>
        <p:spPr>
          <a:xfrm>
            <a:off x="5591520" y="1402200"/>
            <a:ext cx="5320440" cy="405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 u="sng">
                <a:solidFill>
                  <a:srgbClr val="fc8213"/>
                </a:solidFill>
                <a:uFillTx/>
                <a:latin typeface="Gill Sans MT"/>
              </a:rPr>
              <a:t>Rapporto con l’Europa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c8771e"/>
                </a:solidFill>
                <a:latin typeface="Gill Sans MT"/>
              </a:rPr>
              <a:t> 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Il Grand Est è infatti confinante con (Germania, Belgio, Lussemburgo e Svizzera) include i territori dell’Alsazia, dello Champagne-Ardenne e della Lorena.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sofisticate e strutturate 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relazioni con 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BXL</a:t>
            </a:r>
            <a:r>
              <a:rPr b="1" lang="it-IT" sz="1800" spc="-1" strike="noStrike">
                <a:solidFill>
                  <a:srgbClr val="262626"/>
                </a:solidFill>
                <a:latin typeface="Gill Sans MT"/>
              </a:rPr>
              <a:t>-</a:t>
            </a: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Casa Europa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azione totalmente inquadrata nel quadro dell’ Agenda 2030 (Accra, Parigi)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it-IT" sz="1800" spc="-1" strike="noStrike">
                <a:solidFill>
                  <a:srgbClr val="262626"/>
                </a:solidFill>
                <a:latin typeface="Gill Sans MT"/>
              </a:rPr>
              <a:t>strategia per la ripresa Covid e sostenibilità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8d6ba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43320" y="640080"/>
            <a:ext cx="8923680" cy="5200560"/>
          </a:xfrm>
          <a:prstGeom prst="rect">
            <a:avLst/>
          </a:prstGeom>
          <a:noFill/>
          <a:ln cap="sq" w="31680">
            <a:solidFill>
              <a:srgbClr val="ffffff"/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830520" y="825120"/>
            <a:ext cx="8549280" cy="4830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3"/>
          <p:cNvSpPr/>
          <p:nvPr/>
        </p:nvSpPr>
        <p:spPr>
          <a:xfrm>
            <a:off x="757656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TextShape 4"/>
          <p:cNvSpPr txBox="1"/>
          <p:nvPr/>
        </p:nvSpPr>
        <p:spPr>
          <a:xfrm>
            <a:off x="7720200" y="1586520"/>
            <a:ext cx="3684600" cy="3684600"/>
          </a:xfrm>
          <a:prstGeom prst="rect">
            <a:avLst/>
          </a:prstGeom>
          <a:solidFill>
            <a:srgbClr val="d2cb6c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2400" spc="199" strike="noStrike" cap="all">
                <a:solidFill>
                  <a:srgbClr val="ffffff"/>
                </a:solidFill>
                <a:latin typeface="Gill Sans MT"/>
              </a:rPr>
              <a:t>RETI TERRITORIALI</a:t>
            </a:r>
            <a:br/>
            <a:r>
              <a:rPr b="0" lang="it-IT" sz="2400" spc="199" strike="noStrike" cap="all">
                <a:solidFill>
                  <a:srgbClr val="ffffff"/>
                </a:solidFill>
                <a:latin typeface="Gill Sans MT"/>
              </a:rPr>
              <a:t>In FRANCIA</a:t>
            </a:r>
            <a:endParaRPr b="0" lang="en-US" sz="2400" spc="-1" strike="noStrike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128" name="TextShape 5"/>
          <p:cNvSpPr txBox="1"/>
          <p:nvPr/>
        </p:nvSpPr>
        <p:spPr>
          <a:xfrm>
            <a:off x="1316880" y="1283400"/>
            <a:ext cx="5715720" cy="3913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404040"/>
                </a:solidFill>
                <a:latin typeface="Gill Sans MT"/>
              </a:rPr>
              <a:t>Le reti </a:t>
            </a:r>
            <a:r>
              <a:rPr b="0" lang="it-IT" sz="1800" spc="-1" strike="noStrike">
                <a:solidFill>
                  <a:srgbClr val="fc8213"/>
                </a:solidFill>
                <a:latin typeface="Gill Sans MT"/>
              </a:rPr>
              <a:t>MULTI ATTORE PER PER LA COOPERAZIONE E SOLIDARIETA’ INTERNAZIONALE</a:t>
            </a:r>
            <a:r>
              <a:rPr b="0" lang="it-IT" sz="1800" spc="-1" strike="noStrike">
                <a:solidFill>
                  <a:srgbClr val="c8771e"/>
                </a:solidFill>
                <a:latin typeface="Gill Sans MT"/>
              </a:rPr>
              <a:t>, </a:t>
            </a:r>
            <a:r>
              <a:rPr b="0" lang="it-IT" sz="1800" spc="-1" strike="noStrike">
                <a:solidFill>
                  <a:srgbClr val="404040"/>
                </a:solidFill>
                <a:latin typeface="Gill Sans MT"/>
              </a:rPr>
              <a:t>sostenute a livello nazionale e per volontà del Consiglio regionale delle regioni coinvolte. 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it-IT" sz="1800" spc="-1" strike="noStrike">
                <a:solidFill>
                  <a:srgbClr val="404040"/>
                </a:solidFill>
                <a:latin typeface="Gill Sans MT"/>
              </a:rPr>
              <a:t>Rispondono  </a:t>
            </a:r>
            <a:r>
              <a:rPr b="1" lang="it-IT" sz="1800" spc="-1" strike="noStrike">
                <a:solidFill>
                  <a:srgbClr val="404040"/>
                </a:solidFill>
                <a:latin typeface="Gill Sans MT"/>
              </a:rPr>
              <a:t>alla volontà del Ministero di dialogo, collaborazione e con i territori e le collettività territoriali.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404040"/>
                </a:solidFill>
                <a:latin typeface="Gill Sans MT"/>
              </a:rPr>
              <a:t>Approccio molto concreto,</a:t>
            </a:r>
            <a:r>
              <a:rPr b="0" lang="it-IT" sz="1800" spc="-1" strike="noStrike">
                <a:solidFill>
                  <a:srgbClr val="404040"/>
                </a:solidFill>
                <a:latin typeface="Gill Sans MT"/>
              </a:rPr>
              <a:t> volto ad intercettare anche i fondi messi a disposizione dal Ministero e dall’Agenzia francese per gli enti locali. </a:t>
            </a: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Gill Sans MT"/>
            </a:endParaRPr>
          </a:p>
        </p:txBody>
      </p:sp>
    </p:spTree>
  </p:cSld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Application>LibreOffice/6.4.7.2$Windows_X86_64 LibreOffice_project/639b8ac485750d5696d7590a72ef1b496725cfb5</Application>
  <Words>601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2021-04-14T07:25:54Z</dcterms:created>
  <dc:creator>Vannucci, Stefano</dc:creator>
  <dc:description/>
  <dc:language>it-IT</dc:language>
  <cp:lastModifiedBy>Vannucci, Stefano</cp:lastModifiedBy>
  <dcterms:modified xsi:type="dcterms:W3CDTF">2021-04-15T17:02:58Z</dcterms:modified>
  <cp:revision>6</cp:revision>
  <dc:subject/>
  <dc:title>BANcHMARKING PER UNA NUOVA Governace Della COOPERAZIONE INTERNAZIONALE IN TOSCANA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