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2.wmf" ContentType="image/x-wmf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84488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745812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745812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84488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223128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2231280" y="964800"/>
            <a:ext cx="7729200" cy="5509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84488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458120" y="263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745812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84488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2231280" y="4258080"/>
            <a:ext cx="248868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231280" y="964800"/>
            <a:ext cx="7729200" cy="5509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223128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310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192000" y="425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192000" y="2638080"/>
            <a:ext cx="377172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2231280" y="4258080"/>
            <a:ext cx="7729200" cy="1479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6095520" cy="6857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804600" y="2243880"/>
            <a:ext cx="4486320" cy="1141200"/>
          </a:xfrm>
          <a:prstGeom prst="rect">
            <a:avLst/>
          </a:prstGeom>
        </p:spPr>
        <p:txBody>
          <a:bodyPr lIns="182880" rIns="182880" tIns="182880" bIns="182880" anchor="ctr" anchorCtr="1">
            <a:normAutofit/>
          </a:bodyPr>
          <a:p>
            <a:pPr algn="ctr">
              <a:lnSpc>
                <a:spcPct val="100000"/>
              </a:lnSpc>
            </a:pPr>
            <a:r>
              <a:rPr b="0" lang="en-US" sz="22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Fare clic per modificare lo stile del titolo dello schema</a:t>
            </a:r>
            <a:endParaRPr b="0" lang="en-US" sz="2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735960" y="804600"/>
            <a:ext cx="4815360" cy="5248440"/>
          </a:xfrm>
          <a:prstGeom prst="rect">
            <a:avLst/>
          </a:prstGeom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9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Fare clic per modificare gli stili del testo dello schema</a:t>
            </a:r>
            <a:endParaRPr b="0" lang="en-US" sz="19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Secondo livello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Terzo livello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Quarto livello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Quinto livello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1115640" y="3549960"/>
            <a:ext cx="3794400" cy="2193840"/>
          </a:xfrm>
          <a:prstGeom prst="rect">
            <a:avLst/>
          </a:prstGeom>
        </p:spPr>
        <p:txBody>
          <a:bodyPr anchorCtr="1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1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Fare clic per modificare gli stili del testo dello schema</a:t>
            </a:r>
            <a:endParaRPr b="0" lang="en-US" sz="15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34E9572-18B0-4C99-B896-708DA461FC20}" type="datetime">
              <a:rPr b="0" lang="it-IT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14/04/21</a:t>
            </a:fld>
            <a:endParaRPr b="0" lang="it-IT" sz="10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804600" y="6236280"/>
            <a:ext cx="5124600" cy="319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/>
          <a:p>
            <a:pPr algn="ctr">
              <a:lnSpc>
                <a:spcPct val="100000"/>
              </a:lnSpc>
            </a:pPr>
            <a:fld id="{983452E1-BECE-489A-95CB-E680713A6F30}" type="slidenum">
              <a:rPr b="0" lang="it-IT" sz="1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&lt;numero&gt;</a:t>
            </a:fld>
            <a:endParaRPr b="0" lang="it-IT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9200" cy="1188360"/>
          </a:xfrm>
          <a:prstGeom prst="rect">
            <a:avLst/>
          </a:prstGeom>
        </p:spPr>
        <p:txBody>
          <a:bodyPr lIns="182880" rIns="182880" tIns="182880" bIns="182880" anchor="ctr"/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Fare clic per modificare lo stile del titolo dello schema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2231280" y="2638080"/>
            <a:ext cx="7729200" cy="31017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Fare clic per modificare gli stili del testo dello schema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1" marL="4572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Secondo livello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2" marL="6858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Terzo livello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3" marL="9144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Quarto livello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lvl="4" marL="11430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Quinto livello</a:t>
            </a:r>
            <a:endParaRPr b="0" lang="en-US" sz="1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7821360" y="6238800"/>
            <a:ext cx="2753280" cy="32364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D75513C-2A69-4C84-B3EA-D615077D7C1F}" type="datetime">
              <a:rPr b="0" lang="it-IT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14/04/21</a:t>
            </a:fld>
            <a:endParaRPr b="0" lang="it-IT" sz="10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1600200" y="6236280"/>
            <a:ext cx="5900760" cy="319680"/>
          </a:xfrm>
          <a:prstGeom prst="rect">
            <a:avLst/>
          </a:prstGeom>
        </p:spPr>
        <p:txBody>
          <a:bodyPr anchor="ctr"/>
          <a:p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10758960" y="6217920"/>
            <a:ext cx="365400" cy="365400"/>
          </a:xfrm>
          <a:prstGeom prst="rect">
            <a:avLst/>
          </a:prstGeom>
        </p:spPr>
        <p:txBody>
          <a:bodyPr lIns="18360" rIns="18360" anchor="ctr"/>
          <a:p>
            <a:pPr algn="ctr">
              <a:lnSpc>
                <a:spcPct val="100000"/>
              </a:lnSpc>
            </a:pPr>
            <a:fld id="{62E325E2-9768-484D-B7F7-7FA9DC94030A}" type="slidenum">
              <a:rPr b="0" lang="it-IT" sz="1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&lt;numero&gt;</a:t>
            </a:fld>
            <a:endParaRPr b="0" lang="it-IT" sz="1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www.juntadeandalucia.es/aacid/" TargetMode="External"/><Relationship Id="rId2" Type="http://schemas.openxmlformats.org/officeDocument/2006/relationships/hyperlink" Target="https://www.juntadeandalucia.es/export/drupaljda/planes/20/01/16.-%20III%20PACODE%20(2020-2023).pdf" TargetMode="External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248040" y="232560"/>
            <a:ext cx="11732040" cy="466452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 anchorCtr="1">
            <a:normAutofit/>
          </a:bodyPr>
          <a:p>
            <a:pPr algn="ctr">
              <a:lnSpc>
                <a:spcPct val="100000"/>
              </a:lnSpc>
            </a:pPr>
            <a:r>
              <a:rPr b="0" lang="en-US" sz="32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BANcHMARKING PER UNA NUOVA Governace Della COOPERAZIONE INTERNAZIONALE IN TOSCANA </a:t>
            </a:r>
            <a:endParaRPr b="0" lang="en-US" sz="3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1115640" y="5222880"/>
            <a:ext cx="3794400" cy="1270440"/>
          </a:xfrm>
          <a:prstGeom prst="rect">
            <a:avLst/>
          </a:prstGeom>
          <a:noFill/>
          <a:ln>
            <a:noFill/>
          </a:ln>
        </p:spPr>
        <p:txBody>
          <a:bodyPr anchorCtr="1"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14 Aprile 2021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pic>
        <p:nvPicPr>
          <p:cNvPr id="86" name="Immagine 6" descr=""/>
          <p:cNvPicPr/>
          <p:nvPr/>
        </p:nvPicPr>
        <p:blipFill>
          <a:blip r:embed="rId1"/>
          <a:stretch/>
        </p:blipFill>
        <p:spPr>
          <a:xfrm>
            <a:off x="6555960" y="5347080"/>
            <a:ext cx="2722320" cy="1029960"/>
          </a:xfrm>
          <a:prstGeom prst="rect">
            <a:avLst/>
          </a:prstGeom>
          <a:ln>
            <a:noFill/>
          </a:ln>
        </p:spPr>
      </p:pic>
      <p:pic>
        <p:nvPicPr>
          <p:cNvPr id="87" name="Immagine 8" descr=""/>
          <p:cNvPicPr/>
          <p:nvPr/>
        </p:nvPicPr>
        <p:blipFill>
          <a:blip r:embed="rId2"/>
          <a:stretch/>
        </p:blipFill>
        <p:spPr>
          <a:xfrm>
            <a:off x="9500400" y="5517360"/>
            <a:ext cx="2479320" cy="80712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b="0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Emilia Romagna </a:t>
            </a:r>
            <a:endParaRPr b="0" lang="en-US" sz="3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44" name="TextShape 5"/>
          <p:cNvSpPr txBox="1"/>
          <p:nvPr/>
        </p:nvSpPr>
        <p:spPr>
          <a:xfrm>
            <a:off x="5500800" y="700200"/>
            <a:ext cx="5411520" cy="4755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US" sz="1800" spc="-1" strike="noStrike">
                <a:solidFill>
                  <a:srgbClr val="fc821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RUOLO ATTIVO - Valorizza </a:t>
            </a:r>
            <a:r>
              <a:rPr b="0" lang="en-US" sz="1800" spc="-1" strike="noStrike">
                <a:solidFill>
                  <a:srgbClr val="fc821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 propria presenza, le buone pratiche e le competenze.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Input politico importante che prevede: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numerosi 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tavoli di concertazione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forte impegno come 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donor</a:t>
            </a: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e come 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capifila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Digitalizzazione dei processi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Coordinamento ascolto e partecipazione di circa 400 soggetti per la nuova 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programmazione del piano della cooperazione internazionale e della pace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ransition spd="slow">
    <p:fade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PIEMONTE  </a:t>
            </a:r>
            <a:endParaRPr b="0" lang="en-US" sz="3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49" name="TextShape 5"/>
          <p:cNvSpPr txBox="1"/>
          <p:nvPr/>
        </p:nvSpPr>
        <p:spPr>
          <a:xfrm>
            <a:off x="5591520" y="1317240"/>
            <a:ext cx="5339160" cy="41382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US" sz="1800" spc="-1" strike="noStrike">
                <a:solidFill>
                  <a:srgbClr val="fc821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Il PIEMONTE porta avanti una cooperazione di lungo periodo, valorizza i processi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Cultura e Cooperazione insieme – Legge regionale n°67/95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Sostiene il territorio soprattutto appoggiando le reti di attori sul territorio ha creato un </a:t>
            </a:r>
            <a:r>
              <a:rPr b="1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sistema di cooperazione piemontese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Partenariati di lungo periodo e  democratizzazione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Buon modello di 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integrazione tra cooperazione tecnica e strategia politica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ransition spd="slow">
    <p:fade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4915080"/>
            <a:ext cx="12191760" cy="194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2"/>
          <p:cNvSpPr/>
          <p:nvPr/>
        </p:nvSpPr>
        <p:spPr>
          <a:xfrm>
            <a:off x="0" y="0"/>
            <a:ext cx="12191760" cy="49183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TextShape 3"/>
          <p:cNvSpPr txBox="1"/>
          <p:nvPr/>
        </p:nvSpPr>
        <p:spPr>
          <a:xfrm>
            <a:off x="2231280" y="4325760"/>
            <a:ext cx="7729200" cy="1188360"/>
          </a:xfrm>
          <a:prstGeom prst="rect">
            <a:avLst/>
          </a:prstGeom>
          <a:solidFill>
            <a:srgbClr val="ffffff"/>
          </a:solidFill>
          <a:ln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PRIORITA’ Linee di Azione </a:t>
            </a:r>
            <a:br/>
            <a:r>
              <a:rPr b="0" lang="en-US" sz="2800" spc="19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 Posizionamento istituzionale 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11172960" y="505764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5"/>
          <p:cNvSpPr/>
          <p:nvPr/>
        </p:nvSpPr>
        <p:spPr>
          <a:xfrm>
            <a:off x="1485000" y="942840"/>
            <a:ext cx="2142360" cy="1285200"/>
          </a:xfrm>
          <a:prstGeom prst="rect">
            <a:avLst/>
          </a:prstGeom>
          <a:solidFill>
            <a:schemeClr val="accent5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64800" rIns="64800" tIns="64800" bIns="64800" anchor="ctr"/>
          <a:p>
            <a:pPr algn="ctr">
              <a:lnSpc>
                <a:spcPct val="90000"/>
              </a:lnSpc>
              <a:spcAft>
                <a:spcPts val="595"/>
              </a:spcAft>
            </a:pPr>
            <a:r>
              <a:rPr b="0" lang="it-IT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TRANSIZIONE ECOLOGICA </a:t>
            </a:r>
            <a:endParaRPr b="0" lang="it-IT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3841920" y="942840"/>
            <a:ext cx="2142360" cy="1285200"/>
          </a:xfrm>
          <a:prstGeom prst="rect">
            <a:avLst/>
          </a:prstGeom>
          <a:solidFill>
            <a:schemeClr val="accent5">
              <a:hueOff val="1494306"/>
              <a:satOff val="-3416"/>
              <a:lumOff val="931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64800" rIns="64800" tIns="64800" bIns="64800" anchor="ctr"/>
          <a:p>
            <a:pPr algn="ctr">
              <a:lnSpc>
                <a:spcPct val="90000"/>
              </a:lnSpc>
              <a:spcAft>
                <a:spcPts val="595"/>
              </a:spcAft>
            </a:pPr>
            <a:r>
              <a:rPr b="0" lang="it-IT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LOTTA AL CAMBIAMENTO CLIMATICO e SALUTE AMBIENTALE </a:t>
            </a:r>
            <a:endParaRPr b="0" lang="it-IT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7"/>
          <p:cNvSpPr/>
          <p:nvPr/>
        </p:nvSpPr>
        <p:spPr>
          <a:xfrm>
            <a:off x="6199200" y="942840"/>
            <a:ext cx="2142360" cy="1285200"/>
          </a:xfrm>
          <a:prstGeom prst="rect">
            <a:avLst/>
          </a:prstGeom>
          <a:solidFill>
            <a:schemeClr val="accent5">
              <a:hueOff val="2988612"/>
              <a:satOff val="-6833"/>
              <a:lumOff val="1863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64800" rIns="64800" tIns="64800" bIns="64800" anchor="ctr"/>
          <a:p>
            <a:pPr algn="ctr">
              <a:lnSpc>
                <a:spcPct val="90000"/>
              </a:lnSpc>
              <a:spcAft>
                <a:spcPts val="595"/>
              </a:spcAft>
            </a:pPr>
            <a:r>
              <a:rPr b="0" lang="it-IT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PRVENZIONE  DI CRISI CLIMATICHE e SANITARIE FUTURE </a:t>
            </a:r>
            <a:endParaRPr b="0" lang="it-IT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8"/>
          <p:cNvSpPr/>
          <p:nvPr/>
        </p:nvSpPr>
        <p:spPr>
          <a:xfrm>
            <a:off x="8556120" y="942840"/>
            <a:ext cx="2142360" cy="1285200"/>
          </a:xfrm>
          <a:prstGeom prst="rect">
            <a:avLst/>
          </a:prstGeom>
          <a:solidFill>
            <a:schemeClr val="accent5">
              <a:hueOff val="4482918"/>
              <a:satOff val="-10249"/>
              <a:lumOff val="2794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64800" rIns="64800" tIns="64800" bIns="64800" anchor="ctr"/>
          <a:p>
            <a:pPr algn="ctr">
              <a:lnSpc>
                <a:spcPct val="90000"/>
              </a:lnSpc>
              <a:spcAft>
                <a:spcPts val="595"/>
              </a:spcAft>
            </a:pPr>
            <a:r>
              <a:rPr b="0" lang="it-IT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GENDER ISSUES </a:t>
            </a:r>
            <a:endParaRPr b="0" lang="it-IT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595"/>
              </a:spcAft>
            </a:pPr>
            <a:r>
              <a:rPr b="0" lang="it-IT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PARITA’</a:t>
            </a:r>
            <a:endParaRPr b="0" lang="it-IT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595"/>
              </a:spcAft>
            </a:pPr>
            <a:r>
              <a:rPr b="0" lang="it-IT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LAVORO E SALUTE  </a:t>
            </a:r>
            <a:endParaRPr b="0" lang="it-IT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9"/>
          <p:cNvSpPr/>
          <p:nvPr/>
        </p:nvSpPr>
        <p:spPr>
          <a:xfrm>
            <a:off x="5020560" y="2442600"/>
            <a:ext cx="2142360" cy="1285200"/>
          </a:xfrm>
          <a:prstGeom prst="rect">
            <a:avLst/>
          </a:prstGeom>
          <a:solidFill>
            <a:schemeClr val="accent5">
              <a:hueOff val="5977224"/>
              <a:satOff val="-13666"/>
              <a:lumOff val="3725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3"/>
          <a:fillRef idx="0"/>
          <a:effectRef idx="1"/>
          <a:fontRef idx="minor"/>
        </p:style>
        <p:txBody>
          <a:bodyPr lIns="64800" rIns="64800" tIns="64800" bIns="64800" anchor="ctr"/>
          <a:p>
            <a:pPr algn="ctr">
              <a:lnSpc>
                <a:spcPct val="90000"/>
              </a:lnSpc>
              <a:spcAft>
                <a:spcPts val="595"/>
              </a:spcAft>
            </a:pPr>
            <a:r>
              <a:rPr b="0" lang="it-IT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DIGITALIZZAZIONE</a:t>
            </a:r>
            <a:endParaRPr b="0" lang="it-IT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595"/>
              </a:spcAft>
            </a:pPr>
            <a:r>
              <a:rPr b="0" lang="it-IT" sz="1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 TRASPARENZA </a:t>
            </a:r>
            <a:endParaRPr b="0" lang="it-IT" sz="1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35d4d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947160" y="1261080"/>
            <a:ext cx="10297800" cy="288072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0"/>
                  <a:satOff val="0"/>
                  <a:lumOff val="0"/>
                  <a:alphaOff val="0"/>
                  <a:tint val="97000"/>
                  <a:satMod val="100000"/>
                  <a:lumMod val="102000"/>
                </a:schemeClr>
              </a:gs>
              <a:gs pos="50000">
                <a:schemeClr val="accent2">
                  <a:hueOff val="0"/>
                  <a:satOff val="0"/>
                  <a:lumOff val="0"/>
                  <a:alphaOff val="0"/>
                  <a:shade val="100000"/>
                  <a:satMod val="103000"/>
                  <a:lumMod val="100000"/>
                </a:schemeClr>
              </a:gs>
              <a:gs pos="100000">
                <a:schemeClr val="accent2">
                  <a:hueOff val="0"/>
                  <a:satOff val="0"/>
                  <a:lumOff val="0"/>
                  <a:alphaOff val="0"/>
                  <a:shade val="93000"/>
                  <a:satMod val="110000"/>
                  <a:lumMod val="99000"/>
                </a:scheme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2"/>
          <a:fontRef idx="minor"/>
        </p:style>
        <p:txBody>
          <a:bodyPr lIns="217080" rIns="76320" tIns="217080" bIns="216720" anchor="ctr"/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GRAZIE PER L’ATTENZIONE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947160" y="4199760"/>
            <a:ext cx="10297800" cy="467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-277658"/>
                  <a:satOff val="-16090"/>
                  <a:lumOff val="-915"/>
                  <a:alphaOff val="0"/>
                  <a:tint val="97000"/>
                  <a:satMod val="100000"/>
                  <a:lumMod val="102000"/>
                </a:schemeClr>
              </a:gs>
              <a:gs pos="50000">
                <a:schemeClr val="accent2">
                  <a:hueOff val="-277658"/>
                  <a:satOff val="-16090"/>
                  <a:lumOff val="-915"/>
                  <a:alphaOff val="0"/>
                  <a:shade val="100000"/>
                  <a:satMod val="103000"/>
                  <a:lumMod val="100000"/>
                </a:schemeClr>
              </a:gs>
              <a:gs pos="100000">
                <a:schemeClr val="accent2">
                  <a:hueOff val="-277658"/>
                  <a:satOff val="-16090"/>
                  <a:lumOff val="-915"/>
                  <a:alphaOff val="0"/>
                  <a:shade val="93000"/>
                  <a:satMod val="110000"/>
                  <a:lumMod val="99000"/>
                </a:scheme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2"/>
          <a:fontRef idx="minor"/>
        </p:style>
        <p:txBody>
          <a:bodyPr lIns="99000" rIns="76320" tIns="99000" bIns="99360" anchor="ctr"/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Massimo Macaluso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947160" y="4725360"/>
            <a:ext cx="10297800" cy="467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-555316"/>
                  <a:satOff val="-32181"/>
                  <a:lumOff val="-1830"/>
                  <a:alphaOff val="0"/>
                  <a:tint val="97000"/>
                  <a:satMod val="100000"/>
                  <a:lumMod val="102000"/>
                </a:schemeClr>
              </a:gs>
              <a:gs pos="50000">
                <a:schemeClr val="accent2">
                  <a:hueOff val="-555316"/>
                  <a:satOff val="-32181"/>
                  <a:lumOff val="-1830"/>
                  <a:alphaOff val="0"/>
                  <a:shade val="100000"/>
                  <a:satMod val="103000"/>
                  <a:lumMod val="100000"/>
                </a:schemeClr>
              </a:gs>
              <a:gs pos="100000">
                <a:schemeClr val="accent2">
                  <a:hueOff val="-555316"/>
                  <a:satOff val="-32181"/>
                  <a:lumOff val="-1830"/>
                  <a:alphaOff val="0"/>
                  <a:shade val="93000"/>
                  <a:satMod val="110000"/>
                  <a:lumMod val="99000"/>
                </a:scheme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2"/>
          <a:fontRef idx="minor"/>
        </p:style>
        <p:txBody>
          <a:bodyPr lIns="99000" rIns="76320" tIns="99000" bIns="99360" anchor="ctr"/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Direttore Euradia Italia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>
            <a:off x="947160" y="5250960"/>
            <a:ext cx="10297800" cy="467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-832974"/>
                  <a:satOff val="-48271"/>
                  <a:lumOff val="-2745"/>
                  <a:alphaOff val="0"/>
                  <a:tint val="97000"/>
                  <a:satMod val="100000"/>
                  <a:lumMod val="102000"/>
                </a:schemeClr>
              </a:gs>
              <a:gs pos="50000">
                <a:schemeClr val="accent2">
                  <a:hueOff val="-832974"/>
                  <a:satOff val="-48271"/>
                  <a:lumOff val="-2745"/>
                  <a:alphaOff val="0"/>
                  <a:shade val="100000"/>
                  <a:satMod val="103000"/>
                  <a:lumMod val="100000"/>
                </a:schemeClr>
              </a:gs>
              <a:gs pos="100000">
                <a:schemeClr val="accent2">
                  <a:hueOff val="-832974"/>
                  <a:satOff val="-48271"/>
                  <a:lumOff val="-2745"/>
                  <a:alphaOff val="0"/>
                  <a:shade val="93000"/>
                  <a:satMod val="110000"/>
                  <a:lumMod val="99000"/>
                </a:scheme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2"/>
          <a:fontRef idx="minor"/>
        </p:style>
        <p:txBody>
          <a:bodyPr lIns="99000" rIns="76320" tIns="99000" bIns="99360" anchor="ctr"/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macaluso@euradia.it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0" y="0"/>
            <a:ext cx="465408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TextShape 3"/>
          <p:cNvSpPr txBox="1"/>
          <p:nvPr/>
        </p:nvSpPr>
        <p:spPr>
          <a:xfrm>
            <a:off x="496080" y="1700640"/>
            <a:ext cx="3905280" cy="3456360"/>
          </a:xfrm>
          <a:prstGeom prst="rect">
            <a:avLst/>
          </a:prstGeom>
          <a:solidFill>
            <a:srgbClr val="a7a08e">
              <a:alpha val="15000"/>
            </a:srgbClr>
          </a:solidFill>
          <a:ln w="31680">
            <a:solidFill>
              <a:srgbClr val="ffffff"/>
            </a:solidFill>
            <a:miter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8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Posizionamento ISTITUZIONALE </a:t>
            </a:r>
            <a:br/>
            <a:r>
              <a:rPr b="0" lang="en-US" sz="28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RETI EU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5424480" y="821520"/>
            <a:ext cx="6059520" cy="2510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0"/>
                  <a:satOff val="0"/>
                  <a:lumOff val="0"/>
                  <a:alphaOff val="0"/>
                  <a:tint val="97000"/>
                  <a:satMod val="100000"/>
                  <a:lumMod val="102000"/>
                </a:schemeClr>
              </a:gs>
              <a:gs pos="50000">
                <a:schemeClr val="accent2">
                  <a:hueOff val="0"/>
                  <a:satOff val="0"/>
                  <a:lumOff val="0"/>
                  <a:alphaOff val="0"/>
                  <a:shade val="100000"/>
                  <a:satMod val="103000"/>
                  <a:lumMod val="100000"/>
                </a:schemeClr>
              </a:gs>
              <a:gs pos="100000">
                <a:schemeClr val="accent2">
                  <a:hueOff val="0"/>
                  <a:satOff val="0"/>
                  <a:lumOff val="0"/>
                  <a:alphaOff val="0"/>
                  <a:shade val="93000"/>
                  <a:satMod val="110000"/>
                  <a:lumMod val="99000"/>
                </a:scheme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2"/>
          <a:fontRef idx="minor"/>
        </p:style>
        <p:txBody>
          <a:bodyPr lIns="263520" rIns="141120" tIns="263520" bIns="263880" anchor="ctr"/>
          <a:p>
            <a:pPr>
              <a:lnSpc>
                <a:spcPct val="90000"/>
              </a:lnSpc>
              <a:spcAft>
                <a:spcPts val="1295"/>
              </a:spcAft>
            </a:pPr>
            <a:r>
              <a:rPr b="0" lang="it-IT" sz="3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Apertura e proiezione verso organizzazioni e istituzioni europee e nuova programmazione</a:t>
            </a:r>
            <a:endParaRPr b="0" lang="it-IT" sz="3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5424480" y="3439800"/>
            <a:ext cx="6059520" cy="2510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2">
                  <a:hueOff val="-832974"/>
                  <a:satOff val="-48271"/>
                  <a:lumOff val="-2745"/>
                  <a:alphaOff val="0"/>
                  <a:tint val="97000"/>
                  <a:satMod val="100000"/>
                  <a:lumMod val="102000"/>
                </a:schemeClr>
              </a:gs>
              <a:gs pos="50000">
                <a:schemeClr val="accent2">
                  <a:hueOff val="-832974"/>
                  <a:satOff val="-48271"/>
                  <a:lumOff val="-2745"/>
                  <a:alphaOff val="0"/>
                  <a:shade val="100000"/>
                  <a:satMod val="103000"/>
                  <a:lumMod val="100000"/>
                </a:schemeClr>
              </a:gs>
              <a:gs pos="100000">
                <a:schemeClr val="accent2">
                  <a:hueOff val="-832974"/>
                  <a:satOff val="-48271"/>
                  <a:lumOff val="-2745"/>
                  <a:alphaOff val="0"/>
                  <a:shade val="93000"/>
                  <a:satMod val="110000"/>
                  <a:lumMod val="99000"/>
                </a:schemeClr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2"/>
          <a:fontRef idx="minor"/>
        </p:style>
        <p:txBody>
          <a:bodyPr lIns="263520" rIns="141120" tIns="263520" bIns="263880" anchor="ctr"/>
          <a:p>
            <a:pPr>
              <a:lnSpc>
                <a:spcPct val="90000"/>
              </a:lnSpc>
              <a:spcAft>
                <a:spcPts val="1295"/>
              </a:spcAft>
            </a:pPr>
            <a:r>
              <a:rPr b="0" lang="it-IT" sz="3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Raccolta, rafforzamento e supporto di progettualità del territorio </a:t>
            </a:r>
            <a:endParaRPr b="0" lang="it-IT" sz="37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5</a:t>
            </a:r>
            <a:br/>
            <a:r>
              <a:rPr b="0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REGIONI TARGET  </a:t>
            </a:r>
            <a:br/>
            <a:r>
              <a:rPr b="0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&amp;</a:t>
            </a:r>
            <a:br/>
            <a:r>
              <a:rPr b="0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MODELLI </a:t>
            </a:r>
            <a:br/>
            <a:r>
              <a:rPr b="0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efficienti  </a:t>
            </a:r>
            <a:endParaRPr b="0" lang="en-US" sz="3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97" name="TextShape 5"/>
          <p:cNvSpPr txBox="1"/>
          <p:nvPr/>
        </p:nvSpPr>
        <p:spPr>
          <a:xfrm>
            <a:off x="5765760" y="330120"/>
            <a:ext cx="5803560" cy="6286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 </a:t>
            </a:r>
            <a:r>
              <a:rPr b="1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GOVERNANCE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FRANCIA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7a7425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Centro Valle della Loira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7a7425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Grand Est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SPAGNA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807d49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Andalusia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ITALIA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7a7425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Piemonte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7a7425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Emilia Romagna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4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7" dur="500"/>
                                        <p:tgtEl>
                                          <p:spTgt spid="97">
                                            <p:txEl>
                                              <p:pRg st="24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0" dur="500"/>
                                        <p:tgtEl>
                                          <p:spTgt spid="97">
                                            <p:txEl>
                                              <p:pRg st="50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9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5" dur="500"/>
                                        <p:tgtEl>
                                          <p:spTgt spid="97">
                                            <p:txEl>
                                              <p:pRg st="69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88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0" dur="500"/>
                                        <p:tgtEl>
                                          <p:spTgt spid="97">
                                            <p:txEl>
                                              <p:pRg st="88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98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23" dur="500"/>
                                        <p:tgtEl>
                                          <p:spTgt spid="97">
                                            <p:txEl>
                                              <p:pRg st="98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TextShape 4"/>
          <p:cNvSpPr txBox="1"/>
          <p:nvPr/>
        </p:nvSpPr>
        <p:spPr>
          <a:xfrm>
            <a:off x="1260720" y="1586520"/>
            <a:ext cx="3684600" cy="37134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br/>
            <a:r>
              <a:rPr b="1" lang="en-US" sz="18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Obiettivo DELLA RT</a:t>
            </a:r>
            <a:br/>
            <a:r>
              <a:rPr b="1" lang="en-US" sz="18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DI INDIVIDUARE UNA NUOVA</a:t>
            </a:r>
            <a:br/>
            <a:r>
              <a:rPr b="1" lang="en-US" sz="18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E PIU’ EFFICIENTE </a:t>
            </a:r>
            <a:br/>
            <a:r>
              <a:rPr b="1" lang="en-US" sz="18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GOVERNANCE</a:t>
            </a:r>
            <a:br/>
            <a:br/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2" name="CustomShape 5"/>
          <p:cNvSpPr/>
          <p:nvPr/>
        </p:nvSpPr>
        <p:spPr>
          <a:xfrm>
            <a:off x="6872400" y="5884200"/>
            <a:ext cx="1380600" cy="134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TextShape 6"/>
          <p:cNvSpPr txBox="1"/>
          <p:nvPr/>
        </p:nvSpPr>
        <p:spPr>
          <a:xfrm rot="10800000">
            <a:off x="9960480" y="6686640"/>
            <a:ext cx="1502280" cy="9460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04" name="CustomShape 7"/>
          <p:cNvSpPr/>
          <p:nvPr/>
        </p:nvSpPr>
        <p:spPr>
          <a:xfrm>
            <a:off x="6872400" y="2224800"/>
            <a:ext cx="2734200" cy="2770560"/>
          </a:xfrm>
          <a:prstGeom prst="ellipse">
            <a:avLst/>
          </a:prstGeom>
          <a:solidFill>
            <a:schemeClr val="accent1">
              <a:alpha val="5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33120" rIns="33120" tIns="33120" bIns="33120" anchor="ctr"/>
          <a:p>
            <a:pPr algn="ctr">
              <a:lnSpc>
                <a:spcPct val="90000"/>
              </a:lnSpc>
              <a:spcAft>
                <a:spcPts val="910"/>
              </a:spcAft>
            </a:pPr>
            <a:r>
              <a:rPr b="0" lang="it-IT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TERRITORIO</a:t>
            </a:r>
            <a:endParaRPr b="0" lang="it-IT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  <a:spcAft>
                <a:spcPts val="910"/>
              </a:spcAft>
            </a:pPr>
            <a:r>
              <a:rPr b="0" lang="it-IT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+ EUROPA</a:t>
            </a:r>
            <a:endParaRPr b="0" lang="it-IT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8"/>
          <p:cNvSpPr/>
          <p:nvPr/>
        </p:nvSpPr>
        <p:spPr>
          <a:xfrm>
            <a:off x="7326360" y="1052280"/>
            <a:ext cx="1701720" cy="1701720"/>
          </a:xfrm>
          <a:prstGeom prst="ellipse">
            <a:avLst/>
          </a:prstGeom>
          <a:solidFill>
            <a:schemeClr val="accent1">
              <a:alpha val="5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6640" rIns="26640" tIns="26640" bIns="26640" anchor="ctr"/>
          <a:p>
            <a:pPr algn="ctr">
              <a:lnSpc>
                <a:spcPct val="90000"/>
              </a:lnSpc>
              <a:spcAft>
                <a:spcPts val="734"/>
              </a:spcAft>
            </a:pPr>
            <a:r>
              <a:rPr b="0" lang="it-IT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FRANCIA</a:t>
            </a:r>
            <a:endParaRPr b="0" lang="it-IT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9"/>
          <p:cNvSpPr/>
          <p:nvPr/>
        </p:nvSpPr>
        <p:spPr>
          <a:xfrm>
            <a:off x="9109800" y="2841120"/>
            <a:ext cx="1701720" cy="1701720"/>
          </a:xfrm>
          <a:prstGeom prst="ellipse">
            <a:avLst/>
          </a:prstGeom>
          <a:solidFill>
            <a:schemeClr val="accent1">
              <a:alpha val="5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6640" rIns="26640" tIns="26640" bIns="26640" anchor="ctr"/>
          <a:p>
            <a:pPr algn="ctr">
              <a:lnSpc>
                <a:spcPct val="90000"/>
              </a:lnSpc>
              <a:spcAft>
                <a:spcPts val="734"/>
              </a:spcAft>
            </a:pPr>
            <a:r>
              <a:rPr b="0" lang="it-IT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ITALIA </a:t>
            </a:r>
            <a:endParaRPr b="0" lang="it-IT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10"/>
          <p:cNvSpPr/>
          <p:nvPr/>
        </p:nvSpPr>
        <p:spPr>
          <a:xfrm>
            <a:off x="5537160" y="2811600"/>
            <a:ext cx="1701720" cy="1701720"/>
          </a:xfrm>
          <a:prstGeom prst="ellipse">
            <a:avLst/>
          </a:prstGeom>
          <a:solidFill>
            <a:schemeClr val="accent1">
              <a:alpha val="5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26640" rIns="26640" tIns="26640" bIns="26640" anchor="ctr"/>
          <a:p>
            <a:pPr algn="ctr">
              <a:lnSpc>
                <a:spcPct val="90000"/>
              </a:lnSpc>
              <a:spcAft>
                <a:spcPts val="734"/>
              </a:spcAft>
            </a:pPr>
            <a:r>
              <a:rPr b="0" lang="it-IT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SPAGNA</a:t>
            </a:r>
            <a:endParaRPr b="0" lang="it-IT" sz="2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11"/>
          <p:cNvSpPr/>
          <p:nvPr/>
        </p:nvSpPr>
        <p:spPr>
          <a:xfrm>
            <a:off x="7916760" y="4995720"/>
            <a:ext cx="541080" cy="59868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12"/>
          <p:cNvSpPr/>
          <p:nvPr/>
        </p:nvSpPr>
        <p:spPr>
          <a:xfrm>
            <a:off x="5089320" y="5594760"/>
            <a:ext cx="6218280" cy="70236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SOLUZIONI Concrete e INNOVATIVE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r>
              <a:rPr b="1" lang="en-US" sz="17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benchmarking</a:t>
            </a:r>
            <a:br/>
            <a:endParaRPr b="0" lang="en-US" sz="17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14" name="CustomShape 5"/>
          <p:cNvSpPr/>
          <p:nvPr/>
        </p:nvSpPr>
        <p:spPr>
          <a:xfrm>
            <a:off x="5397480" y="376920"/>
            <a:ext cx="5533200" cy="105264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7800" rIns="76320" tIns="127800" bIns="127800" anchor="ctr"/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MODELLO ORGANIZZATIVO E STRATEGIE 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6"/>
          <p:cNvSpPr/>
          <p:nvPr/>
        </p:nvSpPr>
        <p:spPr>
          <a:xfrm>
            <a:off x="5397480" y="1487520"/>
            <a:ext cx="5533200" cy="105264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7800" rIns="76320" tIns="127800" bIns="127800" anchor="ctr"/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PROGRAMMAZIONE e LINEE DI AZIONE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7"/>
          <p:cNvSpPr/>
          <p:nvPr/>
        </p:nvSpPr>
        <p:spPr>
          <a:xfrm>
            <a:off x="5397480" y="2598120"/>
            <a:ext cx="5533200" cy="105264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7800" rIns="76320" tIns="127800" bIns="127800" anchor="ctr"/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DIALOGO CON L’EUROPA e ALLINEAMENTO  PROGRAMMAZIONE con le AGENDE INTERNAZIONALI/AGENDA 2030  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8"/>
          <p:cNvSpPr/>
          <p:nvPr/>
        </p:nvSpPr>
        <p:spPr>
          <a:xfrm>
            <a:off x="5397480" y="3708720"/>
            <a:ext cx="5533200" cy="105264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7800" rIns="76320" tIns="127800" bIns="127800" anchor="ctr"/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DIALOGO e PROCESSI DI PARTECIPAZIONE/ RETI TERRITORIALI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9"/>
          <p:cNvSpPr/>
          <p:nvPr/>
        </p:nvSpPr>
        <p:spPr>
          <a:xfrm>
            <a:off x="5397480" y="4819320"/>
            <a:ext cx="5533200" cy="1052640"/>
          </a:xfrm>
          <a:prstGeom prst="roundRect">
            <a:avLst>
              <a:gd name="adj" fmla="val 16667"/>
            </a:avLst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  <p:txBody>
          <a:bodyPr lIns="127800" rIns="76320" tIns="127800" bIns="127800" anchor="ctr"/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BUONE PRATICHE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Aft>
                <a:spcPts val="700"/>
              </a:spcAft>
            </a:pPr>
            <a:r>
              <a:rPr b="0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Soluzioni di breve e lungo periodo COVID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10"/>
          <p:cNvSpPr/>
          <p:nvPr/>
        </p:nvSpPr>
        <p:spPr>
          <a:xfrm>
            <a:off x="7886880" y="5514840"/>
            <a:ext cx="18432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TextShape 4"/>
          <p:cNvSpPr txBox="1"/>
          <p:nvPr/>
        </p:nvSpPr>
        <p:spPr>
          <a:xfrm>
            <a:off x="1260720" y="1586520"/>
            <a:ext cx="3682080" cy="367092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br/>
            <a:r>
              <a:rPr b="0" lang="en-US" sz="28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Andalusia</a:t>
            </a:r>
            <a:br/>
            <a:r>
              <a:rPr b="0" lang="en-US" sz="28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b="0" lang="en-US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4" name="TextShape 5"/>
          <p:cNvSpPr txBox="1"/>
          <p:nvPr/>
        </p:nvSpPr>
        <p:spPr>
          <a:xfrm>
            <a:off x="5086800" y="385920"/>
            <a:ext cx="6485760" cy="5709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US" sz="1800" spc="-1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1"/>
              </a:rPr>
              <a:t>Agenzia andalusa per la cooperazione internazionale allo sviluppo</a:t>
            </a:r>
            <a:r>
              <a:rPr b="1" lang="en-US" sz="1800" spc="-1" strike="noStrike" u="sng">
                <a:solidFill>
                  <a:srgbClr val="fc821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strumento te</a:t>
            </a: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cnico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-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Cooperazione diretta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-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Accordi multilaterali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 u="sng">
                <a:solidFill>
                  <a:srgbClr val="d25814"/>
                </a:solidFill>
                <a:uFill>
                  <a:solidFill>
                    <a:srgbClr val="ffffff"/>
                  </a:solidFill>
                </a:uFill>
                <a:latin typeface="Gill Sans MT"/>
                <a:hlinkClick r:id="rId2"/>
              </a:rPr>
              <a:t>Piano di Sviluppo delle attività internazionali (PACODE)</a:t>
            </a:r>
            <a:r>
              <a:rPr b="0" lang="en-US" sz="1800" spc="-1" strike="noStrike">
                <a:solidFill>
                  <a:srgbClr val="fc821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2020-2023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strumento di programmazione avanzato, allineato alle politiche europee e costruito con innovative modalità di partecipazione e coinvolgimento dei soggetti strategici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Dialogo strutturato con Associazioni, Comuni, Università, Sindacati, Privati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strumento aperto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Input politico molto chiaro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Innovazione fortemente stimolata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Cooperazione fattore identitario popolo andaluso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ransition spd="slow">
    <p:fad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TextShape 4"/>
          <p:cNvSpPr txBox="1"/>
          <p:nvPr/>
        </p:nvSpPr>
        <p:spPr>
          <a:xfrm>
            <a:off x="1260720" y="1586520"/>
            <a:ext cx="3684600" cy="368460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1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Regione Centro Valle Della Loira</a:t>
            </a:r>
            <a:endParaRPr b="0" lang="en-US" sz="3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29" name="TextShape 5"/>
          <p:cNvSpPr txBox="1"/>
          <p:nvPr/>
        </p:nvSpPr>
        <p:spPr>
          <a:xfrm>
            <a:off x="5486400" y="1060560"/>
            <a:ext cx="5425560" cy="43948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1" lang="en-US" sz="1800" spc="-1" strike="noStrike" u="sng">
                <a:solidFill>
                  <a:srgbClr val="fc821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CINFERENZA PERMANENTE  sulle relazioni internazionali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Aperto agli attori della cooperazione internazionale, sia pubblici che privati. Vi partecipano enti locali e altri, aziende, università, ONG, centri di ricerca, associazioni, scuole superiori, operatori culturali, e attori del terzo settore.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Pensata come luogo di costruzione e condivisione delle strategie europee e internazionali a livello regionale, 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risponde alle esigenze di collegamento e di incubazione e sviluppo di partenariati</a:t>
            </a: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.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Mette in rete,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diminuisce la frammentarietà degli interventi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visione territoriale unica e strategica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Competitiva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ransition spd="slow">
    <p:fade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0"/>
            <a:ext cx="306972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3070080" y="0"/>
            <a:ext cx="91213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3"/>
          <p:cNvSpPr/>
          <p:nvPr/>
        </p:nvSpPr>
        <p:spPr>
          <a:xfrm>
            <a:off x="111744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TextShape 4"/>
          <p:cNvSpPr txBox="1"/>
          <p:nvPr/>
        </p:nvSpPr>
        <p:spPr>
          <a:xfrm>
            <a:off x="1260720" y="1584000"/>
            <a:ext cx="3684600" cy="3687120"/>
          </a:xfrm>
          <a:prstGeom prst="rect">
            <a:avLst/>
          </a:prstGeom>
          <a:solidFill>
            <a:srgbClr val="b7ae38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30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Grand EST </a:t>
            </a:r>
            <a:endParaRPr b="0" lang="en-US" sz="3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34" name="TextShape 5"/>
          <p:cNvSpPr txBox="1"/>
          <p:nvPr/>
        </p:nvSpPr>
        <p:spPr>
          <a:xfrm>
            <a:off x="5591520" y="1402200"/>
            <a:ext cx="5320440" cy="4053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just">
              <a:lnSpc>
                <a:spcPct val="100000"/>
              </a:lnSpc>
              <a:spcBef>
                <a:spcPts val="1001"/>
              </a:spcBef>
            </a:pPr>
            <a:r>
              <a:rPr b="1" lang="en-US" sz="1800" spc="-1" strike="noStrike">
                <a:solidFill>
                  <a:srgbClr val="fc821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Rapporto con L’Europa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r>
              <a:rPr b="1" lang="en-US" sz="1800" spc="-1" strike="noStrike">
                <a:solidFill>
                  <a:srgbClr val="c8771e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</a:t>
            </a: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Il Grand Est è infatti confinante con (Germania, Belgio, Lussemburgo e Svizzera) include i territori dell’Alsazia, dello Champagne-Ardenne e della Lorena.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Sofisticate e strutturate 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relazioni con </a:t>
            </a: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BXL</a:t>
            </a:r>
            <a:r>
              <a:rPr b="1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-</a:t>
            </a: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Casa Europa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Azione totalmente inquadrata nel quadro dell’ Agenda 2030 (Accra, Parigi)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d2cb6c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Strategia per la ripresa Covid e sostenibilità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ransition spd="slow">
    <p:fade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8d6ba">
            <a:alpha val="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643320" y="640080"/>
            <a:ext cx="8923680" cy="5200560"/>
          </a:xfrm>
          <a:prstGeom prst="rect">
            <a:avLst/>
          </a:prstGeom>
          <a:noFill/>
          <a:ln w="31680">
            <a:solidFill>
              <a:srgbClr val="ffffff"/>
            </a:solidFill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2"/>
          <p:cNvSpPr/>
          <p:nvPr/>
        </p:nvSpPr>
        <p:spPr>
          <a:xfrm>
            <a:off x="830520" y="825120"/>
            <a:ext cx="8549280" cy="4830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3"/>
          <p:cNvSpPr/>
          <p:nvPr/>
        </p:nvSpPr>
        <p:spPr>
          <a:xfrm>
            <a:off x="7576560" y="1442880"/>
            <a:ext cx="3971520" cy="3971520"/>
          </a:xfrm>
          <a:prstGeom prst="ellipse">
            <a:avLst/>
          </a:prstGeom>
          <a:solidFill>
            <a:srgbClr val="ffffff"/>
          </a:solidFill>
          <a:ln w="31680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TextShape 4"/>
          <p:cNvSpPr txBox="1"/>
          <p:nvPr/>
        </p:nvSpPr>
        <p:spPr>
          <a:xfrm>
            <a:off x="7720200" y="1586520"/>
            <a:ext cx="3684600" cy="3684600"/>
          </a:xfrm>
          <a:prstGeom prst="rect">
            <a:avLst/>
          </a:prstGeom>
          <a:solidFill>
            <a:srgbClr val="d2cb6c"/>
          </a:solidFill>
          <a:ln w="31680">
            <a:noFill/>
          </a:ln>
        </p:spPr>
        <p:txBody>
          <a:bodyPr lIns="182880" rIns="182880" tIns="182880" bIns="182880" anchor="ctr">
            <a:normAutofit/>
          </a:bodyPr>
          <a:p>
            <a:pPr algn="ctr">
              <a:lnSpc>
                <a:spcPct val="90000"/>
              </a:lnSpc>
            </a:pPr>
            <a:r>
              <a:rPr b="0" lang="en-US" sz="26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RETI TERRIORIALI </a:t>
            </a:r>
            <a:br/>
            <a:r>
              <a:rPr b="0" lang="en-US" sz="2600" spc="199" strike="noStrike" cap="all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In FRANCIA</a:t>
            </a:r>
            <a:endParaRPr b="0" lang="en-US" sz="2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  <p:sp>
        <p:nvSpPr>
          <p:cNvPr id="139" name="TextShape 5"/>
          <p:cNvSpPr txBox="1"/>
          <p:nvPr/>
        </p:nvSpPr>
        <p:spPr>
          <a:xfrm>
            <a:off x="1316880" y="1283400"/>
            <a:ext cx="5715720" cy="39135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just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Le reti </a:t>
            </a:r>
            <a:r>
              <a:rPr b="0" lang="en-US" sz="1800" spc="-1" strike="noStrike">
                <a:solidFill>
                  <a:srgbClr val="fc8213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MULTI ATTORE PER PER LA COOPERAZIONE E SOLIDARIETA’ INTERNAZIONALE</a:t>
            </a:r>
            <a:r>
              <a:rPr b="0" lang="en-US" sz="1800" spc="-1" strike="noStrike">
                <a:solidFill>
                  <a:srgbClr val="c8771e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, </a:t>
            </a: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sostenute a livello nazionale e per volontà del Consiglio regionale delle regioni coinvolte. 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Rispondono  </a:t>
            </a:r>
            <a:r>
              <a:rPr b="1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alla volontà del Ministero di dialogo, collaborazione e con i territori e le collettività territoriali.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 algn="just">
              <a:lnSpc>
                <a:spcPct val="100000"/>
              </a:lnSpc>
              <a:spcBef>
                <a:spcPts val="1001"/>
              </a:spcBef>
            </a:pPr>
            <a:r>
              <a:rPr b="1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Approccio molto concreto,</a:t>
            </a: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 volto ad intercettare anche i fondi messi a disposizione dal Ministero e dall’Agenzia francese per gli enti locali. </a:t>
            </a: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ill Sans MT"/>
            </a:endParaRPr>
          </a:p>
        </p:txBody>
      </p:sp>
    </p:spTree>
  </p:cSld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LibreOffice/5.3.5.2$Windows_x86 LibreOffice_project/50d9bf2b0a79cdb85a3814b592608037a682059d</Application>
  <Words>603</Words>
  <Paragraphs>98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2021-04-14T07:25:54Z</dcterms:created>
  <dc:creator>Vannucci, Stefano</dc:creator>
  <dc:description/>
  <dc:language>it-IT</dc:language>
  <cp:lastModifiedBy>Vannucci, Stefano</cp:lastModifiedBy>
  <dcterms:modified xsi:type="dcterms:W3CDTF">2021-04-14T07:28:26Z</dcterms:modified>
  <cp:revision>1</cp:revision>
  <dc:subject/>
  <dc:title>BANcHMARKING PER UNA NUOVA Governace Della COOPERAZIONE INTERNAZIONALE IN TOSCANA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