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9" r:id="rId2"/>
    <p:sldId id="261" r:id="rId3"/>
    <p:sldId id="356" r:id="rId4"/>
    <p:sldId id="294" r:id="rId5"/>
    <p:sldId id="374" r:id="rId6"/>
    <p:sldId id="336" r:id="rId7"/>
    <p:sldId id="262" r:id="rId8"/>
    <p:sldId id="263" r:id="rId9"/>
    <p:sldId id="265" r:id="rId10"/>
    <p:sldId id="271" r:id="rId11"/>
    <p:sldId id="268" r:id="rId12"/>
    <p:sldId id="335" r:id="rId13"/>
    <p:sldId id="354" r:id="rId14"/>
    <p:sldId id="340" r:id="rId15"/>
    <p:sldId id="341" r:id="rId16"/>
    <p:sldId id="342" r:id="rId17"/>
    <p:sldId id="343" r:id="rId18"/>
    <p:sldId id="348" r:id="rId19"/>
    <p:sldId id="345" r:id="rId20"/>
    <p:sldId id="272" r:id="rId21"/>
    <p:sldId id="304" r:id="rId22"/>
    <p:sldId id="305" r:id="rId23"/>
    <p:sldId id="308" r:id="rId24"/>
    <p:sldId id="310" r:id="rId25"/>
    <p:sldId id="357" r:id="rId26"/>
    <p:sldId id="358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69" r:id="rId38"/>
    <p:sldId id="370" r:id="rId39"/>
    <p:sldId id="371" r:id="rId40"/>
    <p:sldId id="372" r:id="rId41"/>
    <p:sldId id="373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46" r:id="rId54"/>
    <p:sldId id="347" r:id="rId55"/>
    <p:sldId id="298" r:id="rId56"/>
    <p:sldId id="270" r:id="rId57"/>
    <p:sldId id="282" r:id="rId58"/>
    <p:sldId id="349" r:id="rId59"/>
    <p:sldId id="283" r:id="rId60"/>
    <p:sldId id="276" r:id="rId61"/>
    <p:sldId id="301" r:id="rId62"/>
    <p:sldId id="277" r:id="rId63"/>
    <p:sldId id="353" r:id="rId64"/>
    <p:sldId id="352" r:id="rId65"/>
    <p:sldId id="350" r:id="rId66"/>
    <p:sldId id="351" r:id="rId67"/>
    <p:sldId id="266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E13"/>
    <a:srgbClr val="56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2688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handoutMaster" Target="handoutMasters/handout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75DF6-3E54-7940-88AC-AF6210E2DDE1}" type="doc">
      <dgm:prSet loTypeId="urn:microsoft.com/office/officeart/2005/8/layout/cycle1" loCatId="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it-IT"/>
        </a:p>
      </dgm:t>
    </dgm:pt>
    <dgm:pt modelId="{46D2AF5C-8AD4-AD49-AA29-225B6BE78DAC}">
      <dgm:prSet phldrT="[Testo]"/>
      <dgm:spPr/>
      <dgm:t>
        <a:bodyPr/>
        <a:lstStyle/>
        <a:p>
          <a:r>
            <a:rPr lang="it-IT" dirty="0" smtClean="0"/>
            <a:t>Ragioni storiche</a:t>
          </a:r>
          <a:endParaRPr lang="it-IT" dirty="0"/>
        </a:p>
      </dgm:t>
    </dgm:pt>
    <dgm:pt modelId="{F8A2B76B-6684-6643-8F7F-2DB098F87753}" type="parTrans" cxnId="{9CF3BE54-A8F6-074A-BCB6-9FBAF15DBE8F}">
      <dgm:prSet/>
      <dgm:spPr/>
      <dgm:t>
        <a:bodyPr/>
        <a:lstStyle/>
        <a:p>
          <a:endParaRPr lang="it-IT"/>
        </a:p>
      </dgm:t>
    </dgm:pt>
    <dgm:pt modelId="{47FC9B10-BF3E-D84E-99A0-8965B216E1B9}" type="sibTrans" cxnId="{9CF3BE54-A8F6-074A-BCB6-9FBAF15DBE8F}">
      <dgm:prSet/>
      <dgm:spPr/>
      <dgm:t>
        <a:bodyPr/>
        <a:lstStyle/>
        <a:p>
          <a:endParaRPr lang="it-IT"/>
        </a:p>
      </dgm:t>
    </dgm:pt>
    <dgm:pt modelId="{E5F91461-0DC8-B640-8810-82E1C31BFE89}">
      <dgm:prSet phldrT="[Testo]"/>
      <dgm:spPr/>
      <dgm:t>
        <a:bodyPr/>
        <a:lstStyle/>
        <a:p>
          <a:r>
            <a:rPr lang="it-IT" dirty="0" smtClean="0"/>
            <a:t>Scenari internazionali della portualità</a:t>
          </a:r>
          <a:endParaRPr lang="it-IT" dirty="0"/>
        </a:p>
      </dgm:t>
    </dgm:pt>
    <dgm:pt modelId="{C8D2FBB5-7A7F-D645-AFE9-F26F663C8A71}" type="parTrans" cxnId="{A7A020BC-6EC3-6B44-B370-C51A57A01A5B}">
      <dgm:prSet/>
      <dgm:spPr/>
      <dgm:t>
        <a:bodyPr/>
        <a:lstStyle/>
        <a:p>
          <a:endParaRPr lang="it-IT"/>
        </a:p>
      </dgm:t>
    </dgm:pt>
    <dgm:pt modelId="{BEA47128-B470-1643-83BA-73622CC5171F}" type="sibTrans" cxnId="{A7A020BC-6EC3-6B44-B370-C51A57A01A5B}">
      <dgm:prSet/>
      <dgm:spPr/>
      <dgm:t>
        <a:bodyPr/>
        <a:lstStyle/>
        <a:p>
          <a:endParaRPr lang="it-IT"/>
        </a:p>
      </dgm:t>
    </dgm:pt>
    <dgm:pt modelId="{7B3A5CB5-612D-3440-A929-F4206440C973}">
      <dgm:prSet phldrT="[Testo]"/>
      <dgm:spPr/>
      <dgm:t>
        <a:bodyPr/>
        <a:lstStyle/>
        <a:p>
          <a:r>
            <a:rPr lang="it-IT" dirty="0" smtClean="0"/>
            <a:t>Condizione locale del porto di Livorno</a:t>
          </a:r>
          <a:endParaRPr lang="it-IT" dirty="0"/>
        </a:p>
      </dgm:t>
    </dgm:pt>
    <dgm:pt modelId="{29CB84E8-F92A-A74A-B37C-5A7829605A05}" type="parTrans" cxnId="{04C39408-6826-B845-888D-EC42E2F55838}">
      <dgm:prSet/>
      <dgm:spPr/>
      <dgm:t>
        <a:bodyPr/>
        <a:lstStyle/>
        <a:p>
          <a:endParaRPr lang="it-IT"/>
        </a:p>
      </dgm:t>
    </dgm:pt>
    <dgm:pt modelId="{77C58456-5D26-754A-9F32-16CE2A16A815}" type="sibTrans" cxnId="{04C39408-6826-B845-888D-EC42E2F55838}">
      <dgm:prSet/>
      <dgm:spPr/>
      <dgm:t>
        <a:bodyPr/>
        <a:lstStyle/>
        <a:p>
          <a:endParaRPr lang="it-IT"/>
        </a:p>
      </dgm:t>
    </dgm:pt>
    <dgm:pt modelId="{EB373F84-E996-CD47-861A-F748212FA5DD}" type="pres">
      <dgm:prSet presAssocID="{F5375DF6-3E54-7940-88AC-AF6210E2DDE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4B51C62-3ABD-A34F-9E0A-F12ED606BC76}" type="pres">
      <dgm:prSet presAssocID="{46D2AF5C-8AD4-AD49-AA29-225B6BE78DAC}" presName="dummy" presStyleCnt="0"/>
      <dgm:spPr/>
    </dgm:pt>
    <dgm:pt modelId="{32062485-906B-8846-BCF1-631D59EB35F8}" type="pres">
      <dgm:prSet presAssocID="{46D2AF5C-8AD4-AD49-AA29-225B6BE78DAC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AC46DE2-D6FE-4946-BA28-D707EC56F893}" type="pres">
      <dgm:prSet presAssocID="{47FC9B10-BF3E-D84E-99A0-8965B216E1B9}" presName="sibTrans" presStyleLbl="node1" presStyleIdx="0" presStyleCnt="3"/>
      <dgm:spPr/>
      <dgm:t>
        <a:bodyPr/>
        <a:lstStyle/>
        <a:p>
          <a:endParaRPr lang="it-IT"/>
        </a:p>
      </dgm:t>
    </dgm:pt>
    <dgm:pt modelId="{85E16E29-620B-084F-AC02-3B33F783A531}" type="pres">
      <dgm:prSet presAssocID="{E5F91461-0DC8-B640-8810-82E1C31BFE89}" presName="dummy" presStyleCnt="0"/>
      <dgm:spPr/>
    </dgm:pt>
    <dgm:pt modelId="{2E95B047-7F63-EC41-9AB5-BFE4E6FA74AD}" type="pres">
      <dgm:prSet presAssocID="{E5F91461-0DC8-B640-8810-82E1C31BFE89}" presName="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C7B4DF-9B49-0F4E-BBAD-D4BABE0E52BC}" type="pres">
      <dgm:prSet presAssocID="{BEA47128-B470-1643-83BA-73622CC5171F}" presName="sibTrans" presStyleLbl="node1" presStyleIdx="1" presStyleCnt="3"/>
      <dgm:spPr/>
      <dgm:t>
        <a:bodyPr/>
        <a:lstStyle/>
        <a:p>
          <a:endParaRPr lang="it-IT"/>
        </a:p>
      </dgm:t>
    </dgm:pt>
    <dgm:pt modelId="{2DCFB33B-818F-1B41-879F-088214F8F576}" type="pres">
      <dgm:prSet presAssocID="{7B3A5CB5-612D-3440-A929-F4206440C973}" presName="dummy" presStyleCnt="0"/>
      <dgm:spPr/>
    </dgm:pt>
    <dgm:pt modelId="{BE0AADFB-7BE7-7547-9F5C-7C18078A4FAD}" type="pres">
      <dgm:prSet presAssocID="{7B3A5CB5-612D-3440-A929-F4206440C973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BA16574-4016-B144-82F6-1602C8154566}" type="pres">
      <dgm:prSet presAssocID="{77C58456-5D26-754A-9F32-16CE2A16A815}" presName="sibTrans" presStyleLbl="node1" presStyleIdx="2" presStyleCnt="3"/>
      <dgm:spPr/>
      <dgm:t>
        <a:bodyPr/>
        <a:lstStyle/>
        <a:p>
          <a:endParaRPr lang="it-IT"/>
        </a:p>
      </dgm:t>
    </dgm:pt>
  </dgm:ptLst>
  <dgm:cxnLst>
    <dgm:cxn modelId="{AAAF7A06-5942-4EF5-A743-D9B7A5A5B564}" type="presOf" srcId="{E5F91461-0DC8-B640-8810-82E1C31BFE89}" destId="{2E95B047-7F63-EC41-9AB5-BFE4E6FA74AD}" srcOrd="0" destOrd="0" presId="urn:microsoft.com/office/officeart/2005/8/layout/cycle1"/>
    <dgm:cxn modelId="{D16BA8FE-F190-429E-AEE6-8AA3527FF54A}" type="presOf" srcId="{BEA47128-B470-1643-83BA-73622CC5171F}" destId="{6CC7B4DF-9B49-0F4E-BBAD-D4BABE0E52BC}" srcOrd="0" destOrd="0" presId="urn:microsoft.com/office/officeart/2005/8/layout/cycle1"/>
    <dgm:cxn modelId="{037F7699-A291-40EE-A04D-CB854DB323CB}" type="presOf" srcId="{77C58456-5D26-754A-9F32-16CE2A16A815}" destId="{8BA16574-4016-B144-82F6-1602C8154566}" srcOrd="0" destOrd="0" presId="urn:microsoft.com/office/officeart/2005/8/layout/cycle1"/>
    <dgm:cxn modelId="{8ED39559-384C-45B8-A817-3189233ABFC5}" type="presOf" srcId="{7B3A5CB5-612D-3440-A929-F4206440C973}" destId="{BE0AADFB-7BE7-7547-9F5C-7C18078A4FAD}" srcOrd="0" destOrd="0" presId="urn:microsoft.com/office/officeart/2005/8/layout/cycle1"/>
    <dgm:cxn modelId="{B990D96A-97C1-4D7E-A1DA-44349F7E331A}" type="presOf" srcId="{46D2AF5C-8AD4-AD49-AA29-225B6BE78DAC}" destId="{32062485-906B-8846-BCF1-631D59EB35F8}" srcOrd="0" destOrd="0" presId="urn:microsoft.com/office/officeart/2005/8/layout/cycle1"/>
    <dgm:cxn modelId="{B26A1BFD-C3ED-4F9C-A8D6-FC2DB135DB0A}" type="presOf" srcId="{F5375DF6-3E54-7940-88AC-AF6210E2DDE1}" destId="{EB373F84-E996-CD47-861A-F748212FA5DD}" srcOrd="0" destOrd="0" presId="urn:microsoft.com/office/officeart/2005/8/layout/cycle1"/>
    <dgm:cxn modelId="{A7A020BC-6EC3-6B44-B370-C51A57A01A5B}" srcId="{F5375DF6-3E54-7940-88AC-AF6210E2DDE1}" destId="{E5F91461-0DC8-B640-8810-82E1C31BFE89}" srcOrd="1" destOrd="0" parTransId="{C8D2FBB5-7A7F-D645-AFE9-F26F663C8A71}" sibTransId="{BEA47128-B470-1643-83BA-73622CC5171F}"/>
    <dgm:cxn modelId="{04C39408-6826-B845-888D-EC42E2F55838}" srcId="{F5375DF6-3E54-7940-88AC-AF6210E2DDE1}" destId="{7B3A5CB5-612D-3440-A929-F4206440C973}" srcOrd="2" destOrd="0" parTransId="{29CB84E8-F92A-A74A-B37C-5A7829605A05}" sibTransId="{77C58456-5D26-754A-9F32-16CE2A16A815}"/>
    <dgm:cxn modelId="{9CF3BE54-A8F6-074A-BCB6-9FBAF15DBE8F}" srcId="{F5375DF6-3E54-7940-88AC-AF6210E2DDE1}" destId="{46D2AF5C-8AD4-AD49-AA29-225B6BE78DAC}" srcOrd="0" destOrd="0" parTransId="{F8A2B76B-6684-6643-8F7F-2DB098F87753}" sibTransId="{47FC9B10-BF3E-D84E-99A0-8965B216E1B9}"/>
    <dgm:cxn modelId="{C877B2E4-DE52-4CC9-8C22-8B0E1B120B5C}" type="presOf" srcId="{47FC9B10-BF3E-D84E-99A0-8965B216E1B9}" destId="{EAC46DE2-D6FE-4946-BA28-D707EC56F893}" srcOrd="0" destOrd="0" presId="urn:microsoft.com/office/officeart/2005/8/layout/cycle1"/>
    <dgm:cxn modelId="{08CF15AC-9FFE-4D57-BA0B-50E1623AE049}" type="presParOf" srcId="{EB373F84-E996-CD47-861A-F748212FA5DD}" destId="{B4B51C62-3ABD-A34F-9E0A-F12ED606BC76}" srcOrd="0" destOrd="0" presId="urn:microsoft.com/office/officeart/2005/8/layout/cycle1"/>
    <dgm:cxn modelId="{A9816350-65CA-454D-8BBF-B867C58C12AD}" type="presParOf" srcId="{EB373F84-E996-CD47-861A-F748212FA5DD}" destId="{32062485-906B-8846-BCF1-631D59EB35F8}" srcOrd="1" destOrd="0" presId="urn:microsoft.com/office/officeart/2005/8/layout/cycle1"/>
    <dgm:cxn modelId="{4705B141-A760-4B8B-A09B-84807492720F}" type="presParOf" srcId="{EB373F84-E996-CD47-861A-F748212FA5DD}" destId="{EAC46DE2-D6FE-4946-BA28-D707EC56F893}" srcOrd="2" destOrd="0" presId="urn:microsoft.com/office/officeart/2005/8/layout/cycle1"/>
    <dgm:cxn modelId="{1F5FC132-2704-4785-A6D0-BFC1808DC2F4}" type="presParOf" srcId="{EB373F84-E996-CD47-861A-F748212FA5DD}" destId="{85E16E29-620B-084F-AC02-3B33F783A531}" srcOrd="3" destOrd="0" presId="urn:microsoft.com/office/officeart/2005/8/layout/cycle1"/>
    <dgm:cxn modelId="{FA8ED08F-B792-4BFA-91A4-6D8B2D8A375D}" type="presParOf" srcId="{EB373F84-E996-CD47-861A-F748212FA5DD}" destId="{2E95B047-7F63-EC41-9AB5-BFE4E6FA74AD}" srcOrd="4" destOrd="0" presId="urn:microsoft.com/office/officeart/2005/8/layout/cycle1"/>
    <dgm:cxn modelId="{BF9AC5F1-8940-413F-A31B-C73AF5AE1E1D}" type="presParOf" srcId="{EB373F84-E996-CD47-861A-F748212FA5DD}" destId="{6CC7B4DF-9B49-0F4E-BBAD-D4BABE0E52BC}" srcOrd="5" destOrd="0" presId="urn:microsoft.com/office/officeart/2005/8/layout/cycle1"/>
    <dgm:cxn modelId="{B5DD2617-0779-4BFE-9376-AD4DE83D3CD5}" type="presParOf" srcId="{EB373F84-E996-CD47-861A-F748212FA5DD}" destId="{2DCFB33B-818F-1B41-879F-088214F8F576}" srcOrd="6" destOrd="0" presId="urn:microsoft.com/office/officeart/2005/8/layout/cycle1"/>
    <dgm:cxn modelId="{3A9FCCBC-3AEF-4874-9903-F228E6E148BA}" type="presParOf" srcId="{EB373F84-E996-CD47-861A-F748212FA5DD}" destId="{BE0AADFB-7BE7-7547-9F5C-7C18078A4FAD}" srcOrd="7" destOrd="0" presId="urn:microsoft.com/office/officeart/2005/8/layout/cycle1"/>
    <dgm:cxn modelId="{C5B205F3-FAEC-4089-8870-C0FDB82A6F39}" type="presParOf" srcId="{EB373F84-E996-CD47-861A-F748212FA5DD}" destId="{8BA16574-4016-B144-82F6-1602C8154566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992EE2-4114-C247-BB06-9B0389B0795F}" type="doc">
      <dgm:prSet loTypeId="urn:microsoft.com/office/officeart/2005/8/layout/arrow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D22BEB0D-4DC6-194F-92AD-7444EEFC5017}">
      <dgm:prSet phldrT="[Testo]"/>
      <dgm:spPr/>
      <dgm:t>
        <a:bodyPr/>
        <a:lstStyle/>
        <a:p>
          <a:r>
            <a:rPr lang="it-IT" dirty="0" smtClean="0"/>
            <a:t>VAS sul Piano Regolatore del Porto</a:t>
          </a:r>
          <a:endParaRPr lang="it-IT" dirty="0"/>
        </a:p>
      </dgm:t>
    </dgm:pt>
    <dgm:pt modelId="{0CF79924-A959-7D46-BA8B-5F853162BDCE}" type="parTrans" cxnId="{27F76EA8-A031-7A45-B09F-BD2243AD49A6}">
      <dgm:prSet/>
      <dgm:spPr/>
      <dgm:t>
        <a:bodyPr/>
        <a:lstStyle/>
        <a:p>
          <a:endParaRPr lang="it-IT"/>
        </a:p>
      </dgm:t>
    </dgm:pt>
    <dgm:pt modelId="{29175726-E0D6-114B-ABFB-5E833EAE49C5}" type="sibTrans" cxnId="{27F76EA8-A031-7A45-B09F-BD2243AD49A6}">
      <dgm:prSet/>
      <dgm:spPr/>
      <dgm:t>
        <a:bodyPr/>
        <a:lstStyle/>
        <a:p>
          <a:endParaRPr lang="it-IT"/>
        </a:p>
      </dgm:t>
    </dgm:pt>
    <dgm:pt modelId="{6ABE918C-7FA9-F646-88B6-837554595307}">
      <dgm:prSet phldrT="[Testo]"/>
      <dgm:spPr/>
      <dgm:t>
        <a:bodyPr/>
        <a:lstStyle/>
        <a:p>
          <a:r>
            <a:rPr lang="it-IT" dirty="0" smtClean="0"/>
            <a:t>VIA sui progetti definitivi</a:t>
          </a:r>
          <a:endParaRPr lang="it-IT" dirty="0"/>
        </a:p>
      </dgm:t>
    </dgm:pt>
    <dgm:pt modelId="{2D53A495-1177-C949-9A0B-AC5D27A16A51}" type="parTrans" cxnId="{9AD2861B-06B1-FD45-8837-EE32957F10B4}">
      <dgm:prSet/>
      <dgm:spPr/>
      <dgm:t>
        <a:bodyPr/>
        <a:lstStyle/>
        <a:p>
          <a:endParaRPr lang="it-IT"/>
        </a:p>
      </dgm:t>
    </dgm:pt>
    <dgm:pt modelId="{1EC5CFAC-2DB8-CD4B-B6D4-E0D9F7E2405C}" type="sibTrans" cxnId="{9AD2861B-06B1-FD45-8837-EE32957F10B4}">
      <dgm:prSet/>
      <dgm:spPr/>
      <dgm:t>
        <a:bodyPr/>
        <a:lstStyle/>
        <a:p>
          <a:endParaRPr lang="it-IT"/>
        </a:p>
      </dgm:t>
    </dgm:pt>
    <dgm:pt modelId="{206B0F3C-A8CF-A64E-99F6-701321455B41}">
      <dgm:prSet phldrT="[Testo]"/>
      <dgm:spPr/>
      <dgm:t>
        <a:bodyPr/>
        <a:lstStyle/>
        <a:p>
          <a:r>
            <a:rPr lang="it-IT" dirty="0" err="1" smtClean="0"/>
            <a:t>VIncA</a:t>
          </a:r>
          <a:r>
            <a:rPr lang="it-IT" dirty="0" smtClean="0"/>
            <a:t> sia sul PRP che sui progetti  </a:t>
          </a:r>
          <a:endParaRPr lang="it-IT" dirty="0"/>
        </a:p>
      </dgm:t>
    </dgm:pt>
    <dgm:pt modelId="{37DFFA21-7A1C-D243-B40D-2227EE8B1CAA}" type="parTrans" cxnId="{AFCEC8B3-BA95-5D41-BD85-E7A66DDB4197}">
      <dgm:prSet/>
      <dgm:spPr/>
      <dgm:t>
        <a:bodyPr/>
        <a:lstStyle/>
        <a:p>
          <a:endParaRPr lang="it-IT"/>
        </a:p>
      </dgm:t>
    </dgm:pt>
    <dgm:pt modelId="{06E4B177-4E69-2649-B300-1D0BFA1682F4}" type="sibTrans" cxnId="{AFCEC8B3-BA95-5D41-BD85-E7A66DDB4197}">
      <dgm:prSet/>
      <dgm:spPr/>
      <dgm:t>
        <a:bodyPr/>
        <a:lstStyle/>
        <a:p>
          <a:endParaRPr lang="it-IT"/>
        </a:p>
      </dgm:t>
    </dgm:pt>
    <dgm:pt modelId="{3D820505-DC7C-5149-B825-573B004C3F2C}" type="pres">
      <dgm:prSet presAssocID="{F8992EE2-4114-C247-BB06-9B0389B079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565599D-2E8B-8C45-94B8-7BFC7535390B}" type="pres">
      <dgm:prSet presAssocID="{D22BEB0D-4DC6-194F-92AD-7444EEFC5017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308B48-ACC6-D441-9B5E-04D8900B33EA}" type="pres">
      <dgm:prSet presAssocID="{6ABE918C-7FA9-F646-88B6-837554595307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877991-EAD1-7C49-AF10-2FB071424C44}" type="pres">
      <dgm:prSet presAssocID="{206B0F3C-A8CF-A64E-99F6-701321455B41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F76EA8-A031-7A45-B09F-BD2243AD49A6}" srcId="{F8992EE2-4114-C247-BB06-9B0389B0795F}" destId="{D22BEB0D-4DC6-194F-92AD-7444EEFC5017}" srcOrd="0" destOrd="0" parTransId="{0CF79924-A959-7D46-BA8B-5F853162BDCE}" sibTransId="{29175726-E0D6-114B-ABFB-5E833EAE49C5}"/>
    <dgm:cxn modelId="{C79E653D-7211-4B57-97FE-B1A71D515C2D}" type="presOf" srcId="{D22BEB0D-4DC6-194F-92AD-7444EEFC5017}" destId="{B565599D-2E8B-8C45-94B8-7BFC7535390B}" srcOrd="0" destOrd="0" presId="urn:microsoft.com/office/officeart/2005/8/layout/arrow5"/>
    <dgm:cxn modelId="{8A1BF4DC-65E7-43CC-94C9-578AC56BC8E1}" type="presOf" srcId="{F8992EE2-4114-C247-BB06-9B0389B0795F}" destId="{3D820505-DC7C-5149-B825-573B004C3F2C}" srcOrd="0" destOrd="0" presId="urn:microsoft.com/office/officeart/2005/8/layout/arrow5"/>
    <dgm:cxn modelId="{9AD2861B-06B1-FD45-8837-EE32957F10B4}" srcId="{F8992EE2-4114-C247-BB06-9B0389B0795F}" destId="{6ABE918C-7FA9-F646-88B6-837554595307}" srcOrd="1" destOrd="0" parTransId="{2D53A495-1177-C949-9A0B-AC5D27A16A51}" sibTransId="{1EC5CFAC-2DB8-CD4B-B6D4-E0D9F7E2405C}"/>
    <dgm:cxn modelId="{E094A164-7AEE-46DE-8E76-98F33B50A7FD}" type="presOf" srcId="{206B0F3C-A8CF-A64E-99F6-701321455B41}" destId="{B1877991-EAD1-7C49-AF10-2FB071424C44}" srcOrd="0" destOrd="0" presId="urn:microsoft.com/office/officeart/2005/8/layout/arrow5"/>
    <dgm:cxn modelId="{AFCEC8B3-BA95-5D41-BD85-E7A66DDB4197}" srcId="{F8992EE2-4114-C247-BB06-9B0389B0795F}" destId="{206B0F3C-A8CF-A64E-99F6-701321455B41}" srcOrd="2" destOrd="0" parTransId="{37DFFA21-7A1C-D243-B40D-2227EE8B1CAA}" sibTransId="{06E4B177-4E69-2649-B300-1D0BFA1682F4}"/>
    <dgm:cxn modelId="{40CE34C4-F9D8-4EE0-9E12-CA849554DBC0}" type="presOf" srcId="{6ABE918C-7FA9-F646-88B6-837554595307}" destId="{7E308B48-ACC6-D441-9B5E-04D8900B33EA}" srcOrd="0" destOrd="0" presId="urn:microsoft.com/office/officeart/2005/8/layout/arrow5"/>
    <dgm:cxn modelId="{DB06C5A4-9210-42D4-98D2-6D3157B243C2}" type="presParOf" srcId="{3D820505-DC7C-5149-B825-573B004C3F2C}" destId="{B565599D-2E8B-8C45-94B8-7BFC7535390B}" srcOrd="0" destOrd="0" presId="urn:microsoft.com/office/officeart/2005/8/layout/arrow5"/>
    <dgm:cxn modelId="{8DC391E5-4864-4810-9F09-9E0A6F7E7326}" type="presParOf" srcId="{3D820505-DC7C-5149-B825-573B004C3F2C}" destId="{7E308B48-ACC6-D441-9B5E-04D8900B33EA}" srcOrd="1" destOrd="0" presId="urn:microsoft.com/office/officeart/2005/8/layout/arrow5"/>
    <dgm:cxn modelId="{66F4C693-BF82-4311-8EE8-8631A295D9CA}" type="presParOf" srcId="{3D820505-DC7C-5149-B825-573B004C3F2C}" destId="{B1877991-EAD1-7C49-AF10-2FB071424C44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992EE2-4114-C247-BB06-9B0389B0795F}" type="doc">
      <dgm:prSet loTypeId="urn:microsoft.com/office/officeart/2005/8/layout/arrow5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D22BEB0D-4DC6-194F-92AD-7444EEFC5017}">
      <dgm:prSet phldrT="[Testo]"/>
      <dgm:spPr/>
      <dgm:t>
        <a:bodyPr/>
        <a:lstStyle/>
        <a:p>
          <a:r>
            <a:rPr lang="it-IT" dirty="0" smtClean="0"/>
            <a:t>VAS sul Piano Regolatore del Porto</a:t>
          </a:r>
          <a:endParaRPr lang="it-IT" dirty="0"/>
        </a:p>
      </dgm:t>
    </dgm:pt>
    <dgm:pt modelId="{0CF79924-A959-7D46-BA8B-5F853162BDCE}" type="parTrans" cxnId="{27F76EA8-A031-7A45-B09F-BD2243AD49A6}">
      <dgm:prSet/>
      <dgm:spPr/>
      <dgm:t>
        <a:bodyPr/>
        <a:lstStyle/>
        <a:p>
          <a:endParaRPr lang="it-IT"/>
        </a:p>
      </dgm:t>
    </dgm:pt>
    <dgm:pt modelId="{29175726-E0D6-114B-ABFB-5E833EAE49C5}" type="sibTrans" cxnId="{27F76EA8-A031-7A45-B09F-BD2243AD49A6}">
      <dgm:prSet/>
      <dgm:spPr/>
      <dgm:t>
        <a:bodyPr/>
        <a:lstStyle/>
        <a:p>
          <a:endParaRPr lang="it-IT"/>
        </a:p>
      </dgm:t>
    </dgm:pt>
    <dgm:pt modelId="{6ABE918C-7FA9-F646-88B6-837554595307}">
      <dgm:prSet phldrT="[Testo]"/>
      <dgm:spPr/>
      <dgm:t>
        <a:bodyPr/>
        <a:lstStyle/>
        <a:p>
          <a:r>
            <a:rPr lang="it-IT" dirty="0" smtClean="0"/>
            <a:t>VIA sui progetti definitivi</a:t>
          </a:r>
          <a:endParaRPr lang="it-IT" dirty="0"/>
        </a:p>
      </dgm:t>
    </dgm:pt>
    <dgm:pt modelId="{2D53A495-1177-C949-9A0B-AC5D27A16A51}" type="parTrans" cxnId="{9AD2861B-06B1-FD45-8837-EE32957F10B4}">
      <dgm:prSet/>
      <dgm:spPr/>
      <dgm:t>
        <a:bodyPr/>
        <a:lstStyle/>
        <a:p>
          <a:endParaRPr lang="it-IT"/>
        </a:p>
      </dgm:t>
    </dgm:pt>
    <dgm:pt modelId="{1EC5CFAC-2DB8-CD4B-B6D4-E0D9F7E2405C}" type="sibTrans" cxnId="{9AD2861B-06B1-FD45-8837-EE32957F10B4}">
      <dgm:prSet/>
      <dgm:spPr/>
      <dgm:t>
        <a:bodyPr/>
        <a:lstStyle/>
        <a:p>
          <a:endParaRPr lang="it-IT"/>
        </a:p>
      </dgm:t>
    </dgm:pt>
    <dgm:pt modelId="{206B0F3C-A8CF-A64E-99F6-701321455B41}">
      <dgm:prSet phldrT="[Testo]"/>
      <dgm:spPr/>
      <dgm:t>
        <a:bodyPr/>
        <a:lstStyle/>
        <a:p>
          <a:r>
            <a:rPr lang="it-IT" dirty="0" err="1" smtClean="0"/>
            <a:t>VIncA</a:t>
          </a:r>
          <a:r>
            <a:rPr lang="it-IT" dirty="0" smtClean="0"/>
            <a:t> sia sul PRP che sui progetti  </a:t>
          </a:r>
          <a:endParaRPr lang="it-IT" dirty="0"/>
        </a:p>
      </dgm:t>
    </dgm:pt>
    <dgm:pt modelId="{37DFFA21-7A1C-D243-B40D-2227EE8B1CAA}" type="parTrans" cxnId="{AFCEC8B3-BA95-5D41-BD85-E7A66DDB4197}">
      <dgm:prSet/>
      <dgm:spPr/>
      <dgm:t>
        <a:bodyPr/>
        <a:lstStyle/>
        <a:p>
          <a:endParaRPr lang="it-IT"/>
        </a:p>
      </dgm:t>
    </dgm:pt>
    <dgm:pt modelId="{06E4B177-4E69-2649-B300-1D0BFA1682F4}" type="sibTrans" cxnId="{AFCEC8B3-BA95-5D41-BD85-E7A66DDB4197}">
      <dgm:prSet/>
      <dgm:spPr/>
      <dgm:t>
        <a:bodyPr/>
        <a:lstStyle/>
        <a:p>
          <a:endParaRPr lang="it-IT"/>
        </a:p>
      </dgm:t>
    </dgm:pt>
    <dgm:pt modelId="{3D820505-DC7C-5149-B825-573B004C3F2C}" type="pres">
      <dgm:prSet presAssocID="{F8992EE2-4114-C247-BB06-9B0389B079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565599D-2E8B-8C45-94B8-7BFC7535390B}" type="pres">
      <dgm:prSet presAssocID="{D22BEB0D-4DC6-194F-92AD-7444EEFC5017}" presName="arrow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308B48-ACC6-D441-9B5E-04D8900B33EA}" type="pres">
      <dgm:prSet presAssocID="{6ABE918C-7FA9-F646-88B6-837554595307}" presName="arrow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1877991-EAD1-7C49-AF10-2FB071424C44}" type="pres">
      <dgm:prSet presAssocID="{206B0F3C-A8CF-A64E-99F6-701321455B41}" presName="arrow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F76EA8-A031-7A45-B09F-BD2243AD49A6}" srcId="{F8992EE2-4114-C247-BB06-9B0389B0795F}" destId="{D22BEB0D-4DC6-194F-92AD-7444EEFC5017}" srcOrd="0" destOrd="0" parTransId="{0CF79924-A959-7D46-BA8B-5F853162BDCE}" sibTransId="{29175726-E0D6-114B-ABFB-5E833EAE49C5}"/>
    <dgm:cxn modelId="{5E10991A-FCE4-495E-BB05-87338758B8A8}" type="presOf" srcId="{F8992EE2-4114-C247-BB06-9B0389B0795F}" destId="{3D820505-DC7C-5149-B825-573B004C3F2C}" srcOrd="0" destOrd="0" presId="urn:microsoft.com/office/officeart/2005/8/layout/arrow5"/>
    <dgm:cxn modelId="{A6810495-CE4C-453C-A118-BAB5BDF2D633}" type="presOf" srcId="{6ABE918C-7FA9-F646-88B6-837554595307}" destId="{7E308B48-ACC6-D441-9B5E-04D8900B33EA}" srcOrd="0" destOrd="0" presId="urn:microsoft.com/office/officeart/2005/8/layout/arrow5"/>
    <dgm:cxn modelId="{5E7A0792-86BD-4386-B11A-AD757C76B39E}" type="presOf" srcId="{206B0F3C-A8CF-A64E-99F6-701321455B41}" destId="{B1877991-EAD1-7C49-AF10-2FB071424C44}" srcOrd="0" destOrd="0" presId="urn:microsoft.com/office/officeart/2005/8/layout/arrow5"/>
    <dgm:cxn modelId="{9AD2861B-06B1-FD45-8837-EE32957F10B4}" srcId="{F8992EE2-4114-C247-BB06-9B0389B0795F}" destId="{6ABE918C-7FA9-F646-88B6-837554595307}" srcOrd="1" destOrd="0" parTransId="{2D53A495-1177-C949-9A0B-AC5D27A16A51}" sibTransId="{1EC5CFAC-2DB8-CD4B-B6D4-E0D9F7E2405C}"/>
    <dgm:cxn modelId="{AFCEC8B3-BA95-5D41-BD85-E7A66DDB4197}" srcId="{F8992EE2-4114-C247-BB06-9B0389B0795F}" destId="{206B0F3C-A8CF-A64E-99F6-701321455B41}" srcOrd="2" destOrd="0" parTransId="{37DFFA21-7A1C-D243-B40D-2227EE8B1CAA}" sibTransId="{06E4B177-4E69-2649-B300-1D0BFA1682F4}"/>
    <dgm:cxn modelId="{4816B561-D3B0-4D15-9B2A-9C8057F5CEBE}" type="presOf" srcId="{D22BEB0D-4DC6-194F-92AD-7444EEFC5017}" destId="{B565599D-2E8B-8C45-94B8-7BFC7535390B}" srcOrd="0" destOrd="0" presId="urn:microsoft.com/office/officeart/2005/8/layout/arrow5"/>
    <dgm:cxn modelId="{1A37C317-398E-478D-A431-231177196D8C}" type="presParOf" srcId="{3D820505-DC7C-5149-B825-573B004C3F2C}" destId="{B565599D-2E8B-8C45-94B8-7BFC7535390B}" srcOrd="0" destOrd="0" presId="urn:microsoft.com/office/officeart/2005/8/layout/arrow5"/>
    <dgm:cxn modelId="{50AE161F-88AC-4B96-A2C7-B46159396065}" type="presParOf" srcId="{3D820505-DC7C-5149-B825-573B004C3F2C}" destId="{7E308B48-ACC6-D441-9B5E-04D8900B33EA}" srcOrd="1" destOrd="0" presId="urn:microsoft.com/office/officeart/2005/8/layout/arrow5"/>
    <dgm:cxn modelId="{1E0444F3-FB97-418F-A581-29D443612088}" type="presParOf" srcId="{3D820505-DC7C-5149-B825-573B004C3F2C}" destId="{B1877991-EAD1-7C49-AF10-2FB071424C44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D98AE5-316E-C645-BE3D-CC99FCEB11AE}" type="doc">
      <dgm:prSet loTypeId="urn:microsoft.com/office/officeart/2005/8/layout/default#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AABEA584-125F-774C-BF1E-54E145211798}">
      <dgm:prSet phldrT="[Testo]"/>
      <dgm:spPr/>
      <dgm:t>
        <a:bodyPr/>
        <a:lstStyle/>
        <a:p>
          <a:r>
            <a:rPr lang="it-IT" b="1" smtClean="0"/>
            <a:t>Paesaggio e beni culturali</a:t>
          </a:r>
          <a:endParaRPr lang="it-IT" b="1" dirty="0"/>
        </a:p>
      </dgm:t>
    </dgm:pt>
    <dgm:pt modelId="{A86FD939-01D0-E840-A3B4-F966EDACDFFC}" type="parTrans" cxnId="{A80792BA-AD21-7047-B420-A70036B1F7FC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E2405373-C072-8E4D-B2CF-EC3DF81A3EC4}" type="sibTrans" cxnId="{A80792BA-AD21-7047-B420-A70036B1F7FC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D3D81819-8225-574F-8EBF-37262734AF50}">
      <dgm:prSet phldrT="[Testo]"/>
      <dgm:spPr/>
      <dgm:t>
        <a:bodyPr/>
        <a:lstStyle/>
        <a:p>
          <a:pPr algn="ctr"/>
          <a:r>
            <a:rPr lang="it-IT" b="1" smtClean="0"/>
            <a:t>Acqua ed ambiente marino costiero</a:t>
          </a:r>
          <a:endParaRPr lang="it-IT" b="1" dirty="0"/>
        </a:p>
      </dgm:t>
    </dgm:pt>
    <dgm:pt modelId="{98B19B69-ED20-4C40-A9D7-BDE8B1E92271}" type="parTrans" cxnId="{F9A95292-4D4D-424B-A4A1-A702CFF3CD0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58DB3C73-8F84-9F47-87DE-3C75FDF5779F}" type="sibTrans" cxnId="{F9A95292-4D4D-424B-A4A1-A702CFF3CD0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C322805F-4062-7647-8E61-0D84C24C705C}">
      <dgm:prSet phldrT="[Testo]"/>
      <dgm:spPr/>
      <dgm:t>
        <a:bodyPr/>
        <a:lstStyle/>
        <a:p>
          <a:r>
            <a:rPr lang="it-IT" b="1" smtClean="0"/>
            <a:t>Qualità dell’aria</a:t>
          </a:r>
          <a:endParaRPr lang="it-IT" b="1" dirty="0"/>
        </a:p>
      </dgm:t>
    </dgm:pt>
    <dgm:pt modelId="{821BC9DB-9130-4A45-A121-610D9A534D67}" type="parTrans" cxnId="{E30778F1-BBC6-D148-B40B-40F55D5FD5C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8AE4C0A3-FA10-F64B-86D6-DB05AD34FC8B}" type="sibTrans" cxnId="{E30778F1-BBC6-D148-B40B-40F55D5FD5C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C0EF696-4F42-0444-A99A-963B871DD184}">
      <dgm:prSet phldrT="[Testo]"/>
      <dgm:spPr/>
      <dgm:t>
        <a:bodyPr/>
        <a:lstStyle/>
        <a:p>
          <a:r>
            <a:rPr lang="it-IT" b="1" smtClean="0"/>
            <a:t>Clima acustico</a:t>
          </a:r>
          <a:endParaRPr lang="it-IT" b="1" dirty="0"/>
        </a:p>
      </dgm:t>
    </dgm:pt>
    <dgm:pt modelId="{87A7099D-9D06-764D-9E64-D69C890B0AC7}" type="parTrans" cxnId="{BB0F0D60-DA74-8C44-906F-979A61D1B3E9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8FE6167-C20C-B64E-A067-78C08564832F}" type="sibTrans" cxnId="{BB0F0D60-DA74-8C44-906F-979A61D1B3E9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B4FC6AE1-3747-8F4A-B39B-5DA2533F09F6}">
      <dgm:prSet phldrT="[Testo]"/>
      <dgm:spPr/>
      <dgm:t>
        <a:bodyPr/>
        <a:lstStyle/>
        <a:p>
          <a:r>
            <a:rPr lang="it-IT" b="1" smtClean="0"/>
            <a:t>Energia</a:t>
          </a:r>
          <a:endParaRPr lang="it-IT" b="1" dirty="0"/>
        </a:p>
      </dgm:t>
    </dgm:pt>
    <dgm:pt modelId="{7800E2DB-59E3-B44A-8750-589B97DEFC10}" type="parTrans" cxnId="{C0852C37-22F2-4045-965C-C96269452EF5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59FF3473-9E90-2444-80CE-05DFC480B497}" type="sibTrans" cxnId="{C0852C37-22F2-4045-965C-C96269452EF5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D6B4FF2F-7FF5-7A42-94BC-647CAFF0C520}">
      <dgm:prSet phldrT="[Testo]"/>
      <dgm:spPr/>
      <dgm:t>
        <a:bodyPr anchor="ctr"/>
        <a:lstStyle/>
        <a:p>
          <a:pPr algn="ctr"/>
          <a:r>
            <a:rPr lang="it-IT" b="1" smtClean="0"/>
            <a:t>Biodiversità</a:t>
          </a:r>
          <a:endParaRPr lang="it-IT" b="1" dirty="0"/>
        </a:p>
      </dgm:t>
    </dgm:pt>
    <dgm:pt modelId="{45037B1D-1BB9-C442-8248-48D766205072}" type="parTrans" cxnId="{F506A259-DAD1-3847-8755-B7513234BEE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3B51DC60-56D6-1543-9C3B-1B1692C6BD86}" type="sibTrans" cxnId="{F506A259-DAD1-3847-8755-B7513234BEE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F739561E-0982-9849-B351-7730074829BD}">
      <dgm:prSet phldrT="[Testo]"/>
      <dgm:spPr/>
      <dgm:t>
        <a:bodyPr anchor="ctr"/>
        <a:lstStyle/>
        <a:p>
          <a:pPr algn="ctr"/>
          <a:r>
            <a:rPr lang="it-IT" b="1" smtClean="0"/>
            <a:t>Suolo e sottosuolo e rischi naturali </a:t>
          </a:r>
          <a:endParaRPr lang="it-IT" b="1" dirty="0"/>
        </a:p>
      </dgm:t>
    </dgm:pt>
    <dgm:pt modelId="{6C1706DC-B1D4-D643-BA28-674D3571C8BE}" type="parTrans" cxnId="{57E6D17D-5CBA-3742-8661-4AB9135029D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7FC97ABB-8048-D248-BEB5-5454C48FF8C0}" type="sibTrans" cxnId="{57E6D17D-5CBA-3742-8661-4AB9135029D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80CC4A0A-F079-564B-AEE2-A240221C335D}">
      <dgm:prSet phldrT="[Testo]"/>
      <dgm:spPr/>
      <dgm:t>
        <a:bodyPr anchor="ctr"/>
        <a:lstStyle/>
        <a:p>
          <a:pPr algn="ctr"/>
          <a:r>
            <a:rPr lang="it-IT" b="1" smtClean="0"/>
            <a:t>Marina</a:t>
          </a:r>
          <a:endParaRPr lang="it-IT" b="1" dirty="0"/>
        </a:p>
      </dgm:t>
    </dgm:pt>
    <dgm:pt modelId="{2CB30780-DD52-414E-83D5-ACE7761D7DCB}" type="parTrans" cxnId="{629BAD33-3707-9D4B-A5C8-CF8BF003C25F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B4410C7-634C-5C4F-A91C-13DE757AD6B5}" type="sibTrans" cxnId="{629BAD33-3707-9D4B-A5C8-CF8BF003C25F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B4508DF3-9139-2D48-BD1C-89446C140790}">
      <dgm:prSet phldrT="[Testo]"/>
      <dgm:spPr/>
      <dgm:t>
        <a:bodyPr anchor="ctr"/>
        <a:lstStyle/>
        <a:p>
          <a:pPr algn="ctr"/>
          <a:r>
            <a:rPr lang="it-IT" b="1" smtClean="0"/>
            <a:t>terrestre</a:t>
          </a:r>
          <a:endParaRPr lang="it-IT" b="1" dirty="0"/>
        </a:p>
      </dgm:t>
    </dgm:pt>
    <dgm:pt modelId="{8BE0CCBA-39C5-7D4D-ACC1-8A948D932679}" type="parTrans" cxnId="{5562D80D-187B-3449-9EF4-F495D37F34D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29C117B-90B7-8041-8DA7-6A8DF507A298}" type="sibTrans" cxnId="{5562D80D-187B-3449-9EF4-F495D37F34DB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C2E083E-4993-5B41-97F5-C24BB7FCC6EE}">
      <dgm:prSet phldrT="[Testo]"/>
      <dgm:spPr/>
      <dgm:t>
        <a:bodyPr/>
        <a:lstStyle/>
        <a:p>
          <a:r>
            <a:rPr lang="it-IT" b="1" smtClean="0"/>
            <a:t>Elementi di rischio</a:t>
          </a:r>
          <a:endParaRPr lang="it-IT" b="1" dirty="0"/>
        </a:p>
      </dgm:t>
    </dgm:pt>
    <dgm:pt modelId="{299E6A64-B728-8145-B46F-B71E7015316C}" type="parTrans" cxnId="{793D03F5-DA93-D345-8943-E0EAAA613F38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B4D39B7D-B535-3145-A147-770DBA39065F}" type="sibTrans" cxnId="{793D03F5-DA93-D345-8943-E0EAAA613F38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425D48E9-2454-474F-95E7-7CE3A4B95340}">
      <dgm:prSet phldrT="[Testo]"/>
      <dgm:spPr/>
      <dgm:t>
        <a:bodyPr/>
        <a:lstStyle/>
        <a:p>
          <a:r>
            <a:rPr lang="it-IT" b="1" smtClean="0"/>
            <a:t>Analisi </a:t>
          </a:r>
          <a:br>
            <a:rPr lang="it-IT" b="1" smtClean="0"/>
          </a:br>
          <a:r>
            <a:rPr lang="it-IT" b="1" smtClean="0"/>
            <a:t> socio-economica</a:t>
          </a:r>
          <a:endParaRPr lang="it-IT" b="1" dirty="0"/>
        </a:p>
      </dgm:t>
    </dgm:pt>
    <dgm:pt modelId="{8A758CF7-8CF6-DF43-AB8B-CB3ED9C23DF2}" type="parTrans" cxnId="{6172F35D-A615-3845-943A-0C0D0044FD20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4432A535-AEBD-8249-BEF0-2F90CAD1D708}" type="sibTrans" cxnId="{6172F35D-A615-3845-943A-0C0D0044FD20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E497DFD-CE29-C44C-B686-1394D9D0AAA7}">
      <dgm:prSet phldrT="[Testo]"/>
      <dgm:spPr/>
      <dgm:t>
        <a:bodyPr/>
        <a:lstStyle/>
        <a:p>
          <a:pPr algn="l"/>
          <a:r>
            <a:rPr lang="it-IT" b="0" smtClean="0"/>
            <a:t>Idrodinamica portuale e costiera</a:t>
          </a:r>
          <a:endParaRPr lang="it-IT" b="0" dirty="0"/>
        </a:p>
      </dgm:t>
    </dgm:pt>
    <dgm:pt modelId="{204949B3-409D-2D4E-92D8-439700EA8277}" type="parTrans" cxnId="{09A9F679-EDFB-654E-ACFF-A676B8365B26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A4148DA8-85C8-E14B-84B4-2A4897B638EB}" type="sibTrans" cxnId="{09A9F679-EDFB-654E-ACFF-A676B8365B26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7D560153-3F03-6A40-94D1-3FEEEF71D841}">
      <dgm:prSet phldrT="[Testo]"/>
      <dgm:spPr/>
      <dgm:t>
        <a:bodyPr/>
        <a:lstStyle/>
        <a:p>
          <a:pPr algn="l"/>
          <a:r>
            <a:rPr lang="it-IT" b="0" smtClean="0"/>
            <a:t>balneazione</a:t>
          </a:r>
          <a:endParaRPr lang="it-IT" b="0" dirty="0"/>
        </a:p>
      </dgm:t>
    </dgm:pt>
    <dgm:pt modelId="{882DF930-01AD-514B-AEA2-6B610AAFC312}" type="parTrans" cxnId="{D4CCEB64-F2A1-644E-BD72-75B93849BB0A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46283EE-DBC2-2E4C-ADEA-E62399A3DAE6}" type="sibTrans" cxnId="{D4CCEB64-F2A1-644E-BD72-75B93849BB0A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FBA24DF3-D602-8E40-A928-4673F734BAA6}">
      <dgm:prSet phldrT="[Testo]"/>
      <dgm:spPr/>
      <dgm:t>
        <a:bodyPr anchor="ctr"/>
        <a:lstStyle/>
        <a:p>
          <a:pPr algn="l"/>
          <a:r>
            <a:rPr lang="it-IT" b="0" smtClean="0"/>
            <a:t>Uso del suolo</a:t>
          </a:r>
          <a:endParaRPr lang="it-IT" b="0" dirty="0"/>
        </a:p>
      </dgm:t>
    </dgm:pt>
    <dgm:pt modelId="{C028DC5C-C7C9-6D46-9910-C86BFB80185D}" type="parTrans" cxnId="{F61D91A0-9378-584C-8934-1B1087A37656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195B1FC2-E133-C84D-89A8-B48F87DF3B11}" type="sibTrans" cxnId="{F61D91A0-9378-584C-8934-1B1087A37656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2878B9E9-D3F2-1F42-AC37-442A55348C5B}">
      <dgm:prSet phldrT="[Testo]"/>
      <dgm:spPr/>
      <dgm:t>
        <a:bodyPr anchor="ctr"/>
        <a:lstStyle/>
        <a:p>
          <a:pPr algn="l"/>
          <a:r>
            <a:rPr lang="it-IT" b="0" smtClean="0"/>
            <a:t>Materiali da costruzione</a:t>
          </a:r>
          <a:endParaRPr lang="it-IT" b="0" dirty="0"/>
        </a:p>
      </dgm:t>
    </dgm:pt>
    <dgm:pt modelId="{5FE50F2F-F779-9747-AFDE-0172CB6A6C42}" type="parTrans" cxnId="{EB56B0B4-958F-4746-A7A9-9E7690B6ADD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C9EC542D-CD2C-064D-AFEE-24FBD034E50C}" type="sibTrans" cxnId="{EB56B0B4-958F-4746-A7A9-9E7690B6ADD1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625CD90C-4B53-BB4C-93E9-3E1C749A7BBB}">
      <dgm:prSet phldrT="[Testo]"/>
      <dgm:spPr/>
      <dgm:t>
        <a:bodyPr/>
        <a:lstStyle/>
        <a:p>
          <a:r>
            <a:rPr lang="it-IT" b="1" smtClean="0"/>
            <a:t>Rifiuti e Siti Contaminati</a:t>
          </a:r>
          <a:endParaRPr lang="it-IT" dirty="0"/>
        </a:p>
      </dgm:t>
    </dgm:pt>
    <dgm:pt modelId="{87735A87-D68F-464F-BB4B-C229C4709D9D}" type="parTrans" cxnId="{3437AAAC-415D-A34B-A115-58B91560B06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4B675E7F-3E33-7B4F-987E-59024EADE480}" type="sibTrans" cxnId="{3437AAAC-415D-A34B-A115-58B91560B06E}">
      <dgm:prSet/>
      <dgm:spPr/>
      <dgm:t>
        <a:bodyPr/>
        <a:lstStyle/>
        <a:p>
          <a:endParaRPr lang="it-IT" b="1">
            <a:solidFill>
              <a:schemeClr val="tx1"/>
            </a:solidFill>
          </a:endParaRPr>
        </a:p>
      </dgm:t>
    </dgm:pt>
    <dgm:pt modelId="{B70432CD-268A-0F44-8C59-7F878027D2B4}" type="pres">
      <dgm:prSet presAssocID="{1BD98AE5-316E-C645-BE3D-CC99FCEB11A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A8096B7-E2CF-044E-AA54-605F4C0430C2}" type="pres">
      <dgm:prSet presAssocID="{AABEA584-125F-774C-BF1E-54E145211798}" presName="node" presStyleLbl="node1" presStyleIdx="0" presStyleCnt="10" custLinFactX="100000" custLinFactY="100000" custLinFactNeighborX="119260" custLinFactNeighborY="1366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8AEAF1-89AA-F441-9BA3-827104926658}" type="pres">
      <dgm:prSet presAssocID="{E2405373-C072-8E4D-B2CF-EC3DF81A3EC4}" presName="sibTrans" presStyleCnt="0"/>
      <dgm:spPr/>
      <dgm:t>
        <a:bodyPr/>
        <a:lstStyle/>
        <a:p>
          <a:endParaRPr lang="it-IT"/>
        </a:p>
      </dgm:t>
    </dgm:pt>
    <dgm:pt modelId="{18B77D64-61D8-0E44-9FA1-8E9653B04718}" type="pres">
      <dgm:prSet presAssocID="{D3D81819-8225-574F-8EBF-37262734AF50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C9B303-F9F9-CE49-B59E-84CB17E1156B}" type="pres">
      <dgm:prSet presAssocID="{58DB3C73-8F84-9F47-87DE-3C75FDF5779F}" presName="sibTrans" presStyleCnt="0"/>
      <dgm:spPr/>
      <dgm:t>
        <a:bodyPr/>
        <a:lstStyle/>
        <a:p>
          <a:endParaRPr lang="it-IT"/>
        </a:p>
      </dgm:t>
    </dgm:pt>
    <dgm:pt modelId="{D70F484D-EF53-284E-87C7-CEABEFDE6EBE}" type="pres">
      <dgm:prSet presAssocID="{C322805F-4062-7647-8E61-0D84C24C705C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49E5A8-16F6-4342-A6A0-B05B794C53ED}" type="pres">
      <dgm:prSet presAssocID="{8AE4C0A3-FA10-F64B-86D6-DB05AD34FC8B}" presName="sibTrans" presStyleCnt="0"/>
      <dgm:spPr/>
      <dgm:t>
        <a:bodyPr/>
        <a:lstStyle/>
        <a:p>
          <a:endParaRPr lang="it-IT"/>
        </a:p>
      </dgm:t>
    </dgm:pt>
    <dgm:pt modelId="{AE02B2FF-2B60-6243-9883-8E1219BE1320}" type="pres">
      <dgm:prSet presAssocID="{6C0EF696-4F42-0444-A99A-963B871DD184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EBD3A1-841F-F441-8E58-D6A66D27DBA0}" type="pres">
      <dgm:prSet presAssocID="{28FE6167-C20C-B64E-A067-78C08564832F}" presName="sibTrans" presStyleCnt="0"/>
      <dgm:spPr/>
      <dgm:t>
        <a:bodyPr/>
        <a:lstStyle/>
        <a:p>
          <a:endParaRPr lang="it-IT"/>
        </a:p>
      </dgm:t>
    </dgm:pt>
    <dgm:pt modelId="{BAA1A004-9122-7049-A082-4ECB65FB1731}" type="pres">
      <dgm:prSet presAssocID="{B4FC6AE1-3747-8F4A-B39B-5DA2533F09F6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B57BB67-01AF-D849-B79D-B0EAE740AC0B}" type="pres">
      <dgm:prSet presAssocID="{59FF3473-9E90-2444-80CE-05DFC480B497}" presName="sibTrans" presStyleCnt="0"/>
      <dgm:spPr/>
      <dgm:t>
        <a:bodyPr/>
        <a:lstStyle/>
        <a:p>
          <a:endParaRPr lang="it-IT"/>
        </a:p>
      </dgm:t>
    </dgm:pt>
    <dgm:pt modelId="{B603FC3D-258E-6B48-8E5C-F1C0C925BDCE}" type="pres">
      <dgm:prSet presAssocID="{D6B4FF2F-7FF5-7A42-94BC-647CAFF0C520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0B1BF10-946C-0D4A-AC27-7D2B2E032AE6}" type="pres">
      <dgm:prSet presAssocID="{3B51DC60-56D6-1543-9C3B-1B1692C6BD86}" presName="sibTrans" presStyleCnt="0"/>
      <dgm:spPr/>
      <dgm:t>
        <a:bodyPr/>
        <a:lstStyle/>
        <a:p>
          <a:endParaRPr lang="it-IT"/>
        </a:p>
      </dgm:t>
    </dgm:pt>
    <dgm:pt modelId="{1B651841-089D-5542-AEF0-21674C484850}" type="pres">
      <dgm:prSet presAssocID="{F739561E-0982-9849-B351-7730074829BD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0ACBBE-794D-704D-9C0A-8D978644E96B}" type="pres">
      <dgm:prSet presAssocID="{7FC97ABB-8048-D248-BEB5-5454C48FF8C0}" presName="sibTrans" presStyleCnt="0"/>
      <dgm:spPr/>
      <dgm:t>
        <a:bodyPr/>
        <a:lstStyle/>
        <a:p>
          <a:endParaRPr lang="it-IT"/>
        </a:p>
      </dgm:t>
    </dgm:pt>
    <dgm:pt modelId="{96FF7DBB-0701-1D40-8620-9391788D05F2}" type="pres">
      <dgm:prSet presAssocID="{625CD90C-4B53-BB4C-93E9-3E1C749A7BBB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4BF23A-3F1D-684E-9401-4E96B5D43C21}" type="pres">
      <dgm:prSet presAssocID="{4B675E7F-3E33-7B4F-987E-59024EADE480}" presName="sibTrans" presStyleCnt="0"/>
      <dgm:spPr/>
      <dgm:t>
        <a:bodyPr/>
        <a:lstStyle/>
        <a:p>
          <a:endParaRPr lang="it-IT"/>
        </a:p>
      </dgm:t>
    </dgm:pt>
    <dgm:pt modelId="{D888A967-1CDA-5D4D-80E8-08CFC280A909}" type="pres">
      <dgm:prSet presAssocID="{6C2E083E-4993-5B41-97F5-C24BB7FCC6EE}" presName="node" presStyleLbl="node1" presStyleIdx="8" presStyleCnt="10" custLinFactX="-100000" custLinFactY="16697" custLinFactNeighborX="-121461" custLinFactNeighbor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52AF38-D59A-274E-9E31-676A983F9EBE}" type="pres">
      <dgm:prSet presAssocID="{B4D39B7D-B535-3145-A147-770DBA39065F}" presName="sibTrans" presStyleCnt="0"/>
      <dgm:spPr/>
      <dgm:t>
        <a:bodyPr/>
        <a:lstStyle/>
        <a:p>
          <a:endParaRPr lang="it-IT"/>
        </a:p>
      </dgm:t>
    </dgm:pt>
    <dgm:pt modelId="{93DBFD83-AC36-D942-9E15-FC166D6251D0}" type="pres">
      <dgm:prSet presAssocID="{425D48E9-2454-474F-95E7-7CE3A4B95340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01969D0-48E6-412A-B292-85052C656F07}" type="presOf" srcId="{FBA24DF3-D602-8E40-A928-4673F734BAA6}" destId="{1B651841-089D-5542-AEF0-21674C484850}" srcOrd="0" destOrd="1" presId="urn:microsoft.com/office/officeart/2005/8/layout/default#1"/>
    <dgm:cxn modelId="{629BAD33-3707-9D4B-A5C8-CF8BF003C25F}" srcId="{D6B4FF2F-7FF5-7A42-94BC-647CAFF0C520}" destId="{80CC4A0A-F079-564B-AEE2-A240221C335D}" srcOrd="0" destOrd="0" parTransId="{2CB30780-DD52-414E-83D5-ACE7761D7DCB}" sibTransId="{2B4410C7-634C-5C4F-A91C-13DE757AD6B5}"/>
    <dgm:cxn modelId="{6F2DAF6D-0B1B-45C9-826B-68D6A5B90C4B}" type="presOf" srcId="{6C0EF696-4F42-0444-A99A-963B871DD184}" destId="{AE02B2FF-2B60-6243-9883-8E1219BE1320}" srcOrd="0" destOrd="0" presId="urn:microsoft.com/office/officeart/2005/8/layout/default#1"/>
    <dgm:cxn modelId="{57E6D17D-5CBA-3742-8661-4AB9135029D1}" srcId="{1BD98AE5-316E-C645-BE3D-CC99FCEB11AE}" destId="{F739561E-0982-9849-B351-7730074829BD}" srcOrd="6" destOrd="0" parTransId="{6C1706DC-B1D4-D643-BA28-674D3571C8BE}" sibTransId="{7FC97ABB-8048-D248-BEB5-5454C48FF8C0}"/>
    <dgm:cxn modelId="{09A9F679-EDFB-654E-ACFF-A676B8365B26}" srcId="{D3D81819-8225-574F-8EBF-37262734AF50}" destId="{1E497DFD-CE29-C44C-B686-1394D9D0AAA7}" srcOrd="0" destOrd="0" parTransId="{204949B3-409D-2D4E-92D8-439700EA8277}" sibTransId="{A4148DA8-85C8-E14B-84B4-2A4897B638EB}"/>
    <dgm:cxn modelId="{3437AAAC-415D-A34B-A115-58B91560B06E}" srcId="{1BD98AE5-316E-C645-BE3D-CC99FCEB11AE}" destId="{625CD90C-4B53-BB4C-93E9-3E1C749A7BBB}" srcOrd="7" destOrd="0" parTransId="{87735A87-D68F-464F-BB4B-C229C4709D9D}" sibTransId="{4B675E7F-3E33-7B4F-987E-59024EADE480}"/>
    <dgm:cxn modelId="{F61D91A0-9378-584C-8934-1B1087A37656}" srcId="{F739561E-0982-9849-B351-7730074829BD}" destId="{FBA24DF3-D602-8E40-A928-4673F734BAA6}" srcOrd="0" destOrd="0" parTransId="{C028DC5C-C7C9-6D46-9910-C86BFB80185D}" sibTransId="{195B1FC2-E133-C84D-89A8-B48F87DF3B11}"/>
    <dgm:cxn modelId="{F9A95292-4D4D-424B-A4A1-A702CFF3CD0E}" srcId="{1BD98AE5-316E-C645-BE3D-CC99FCEB11AE}" destId="{D3D81819-8225-574F-8EBF-37262734AF50}" srcOrd="1" destOrd="0" parTransId="{98B19B69-ED20-4C40-A9D7-BDE8B1E92271}" sibTransId="{58DB3C73-8F84-9F47-87DE-3C75FDF5779F}"/>
    <dgm:cxn modelId="{8CB23E3D-04BC-4ED2-916B-F94AB96288D7}" type="presOf" srcId="{B4508DF3-9139-2D48-BD1C-89446C140790}" destId="{B603FC3D-258E-6B48-8E5C-F1C0C925BDCE}" srcOrd="0" destOrd="2" presId="urn:microsoft.com/office/officeart/2005/8/layout/default#1"/>
    <dgm:cxn modelId="{092951E0-7730-4F34-9E46-F38886A8B594}" type="presOf" srcId="{D6B4FF2F-7FF5-7A42-94BC-647CAFF0C520}" destId="{B603FC3D-258E-6B48-8E5C-F1C0C925BDCE}" srcOrd="0" destOrd="0" presId="urn:microsoft.com/office/officeart/2005/8/layout/default#1"/>
    <dgm:cxn modelId="{3370CB90-3DDF-4450-9761-ED27CA785BCD}" type="presOf" srcId="{D3D81819-8225-574F-8EBF-37262734AF50}" destId="{18B77D64-61D8-0E44-9FA1-8E9653B04718}" srcOrd="0" destOrd="0" presId="urn:microsoft.com/office/officeart/2005/8/layout/default#1"/>
    <dgm:cxn modelId="{4F31AEAA-0550-4A0F-B13B-E911F0C963E3}" type="presOf" srcId="{B4FC6AE1-3747-8F4A-B39B-5DA2533F09F6}" destId="{BAA1A004-9122-7049-A082-4ECB65FB1731}" srcOrd="0" destOrd="0" presId="urn:microsoft.com/office/officeart/2005/8/layout/default#1"/>
    <dgm:cxn modelId="{86803AAC-05A6-4C83-810C-E3C8B40EB0A4}" type="presOf" srcId="{C322805F-4062-7647-8E61-0D84C24C705C}" destId="{D70F484D-EF53-284E-87C7-CEABEFDE6EBE}" srcOrd="0" destOrd="0" presId="urn:microsoft.com/office/officeart/2005/8/layout/default#1"/>
    <dgm:cxn modelId="{2EC65167-3241-4DA8-89D9-995666B872B5}" type="presOf" srcId="{80CC4A0A-F079-564B-AEE2-A240221C335D}" destId="{B603FC3D-258E-6B48-8E5C-F1C0C925BDCE}" srcOrd="0" destOrd="1" presId="urn:microsoft.com/office/officeart/2005/8/layout/default#1"/>
    <dgm:cxn modelId="{981126B5-18E0-467F-B57F-7B1A4C1D2DA6}" type="presOf" srcId="{425D48E9-2454-474F-95E7-7CE3A4B95340}" destId="{93DBFD83-AC36-D942-9E15-FC166D6251D0}" srcOrd="0" destOrd="0" presId="urn:microsoft.com/office/officeart/2005/8/layout/default#1"/>
    <dgm:cxn modelId="{A1EA95C8-1AD2-451A-AAA2-449F54A59F81}" type="presOf" srcId="{2878B9E9-D3F2-1F42-AC37-442A55348C5B}" destId="{1B651841-089D-5542-AEF0-21674C484850}" srcOrd="0" destOrd="2" presId="urn:microsoft.com/office/officeart/2005/8/layout/default#1"/>
    <dgm:cxn modelId="{6172F35D-A615-3845-943A-0C0D0044FD20}" srcId="{1BD98AE5-316E-C645-BE3D-CC99FCEB11AE}" destId="{425D48E9-2454-474F-95E7-7CE3A4B95340}" srcOrd="9" destOrd="0" parTransId="{8A758CF7-8CF6-DF43-AB8B-CB3ED9C23DF2}" sibTransId="{4432A535-AEBD-8249-BEF0-2F90CAD1D708}"/>
    <dgm:cxn modelId="{D4CCEB64-F2A1-644E-BD72-75B93849BB0A}" srcId="{D3D81819-8225-574F-8EBF-37262734AF50}" destId="{7D560153-3F03-6A40-94D1-3FEEEF71D841}" srcOrd="1" destOrd="0" parTransId="{882DF930-01AD-514B-AEA2-6B610AAFC312}" sibTransId="{246283EE-DBC2-2E4C-ADEA-E62399A3DAE6}"/>
    <dgm:cxn modelId="{4A46E2E8-A0D0-431D-9A5B-C51B41DD3CDA}" type="presOf" srcId="{AABEA584-125F-774C-BF1E-54E145211798}" destId="{5A8096B7-E2CF-044E-AA54-605F4C0430C2}" srcOrd="0" destOrd="0" presId="urn:microsoft.com/office/officeart/2005/8/layout/default#1"/>
    <dgm:cxn modelId="{8AD89E8F-38C7-4BB3-94A3-3245EA7CE62F}" type="presOf" srcId="{6C2E083E-4993-5B41-97F5-C24BB7FCC6EE}" destId="{D888A967-1CDA-5D4D-80E8-08CFC280A909}" srcOrd="0" destOrd="0" presId="urn:microsoft.com/office/officeart/2005/8/layout/default#1"/>
    <dgm:cxn modelId="{6D870BE1-CE1E-4714-88D0-979925AA0A03}" type="presOf" srcId="{7D560153-3F03-6A40-94D1-3FEEEF71D841}" destId="{18B77D64-61D8-0E44-9FA1-8E9653B04718}" srcOrd="0" destOrd="2" presId="urn:microsoft.com/office/officeart/2005/8/layout/default#1"/>
    <dgm:cxn modelId="{A80792BA-AD21-7047-B420-A70036B1F7FC}" srcId="{1BD98AE5-316E-C645-BE3D-CC99FCEB11AE}" destId="{AABEA584-125F-774C-BF1E-54E145211798}" srcOrd="0" destOrd="0" parTransId="{A86FD939-01D0-E840-A3B4-F966EDACDFFC}" sibTransId="{E2405373-C072-8E4D-B2CF-EC3DF81A3EC4}"/>
    <dgm:cxn modelId="{5562D80D-187B-3449-9EF4-F495D37F34DB}" srcId="{D6B4FF2F-7FF5-7A42-94BC-647CAFF0C520}" destId="{B4508DF3-9139-2D48-BD1C-89446C140790}" srcOrd="1" destOrd="0" parTransId="{8BE0CCBA-39C5-7D4D-ACC1-8A948D932679}" sibTransId="{629C117B-90B7-8041-8DA7-6A8DF507A298}"/>
    <dgm:cxn modelId="{BB0F0D60-DA74-8C44-906F-979A61D1B3E9}" srcId="{1BD98AE5-316E-C645-BE3D-CC99FCEB11AE}" destId="{6C0EF696-4F42-0444-A99A-963B871DD184}" srcOrd="3" destOrd="0" parTransId="{87A7099D-9D06-764D-9E64-D69C890B0AC7}" sibTransId="{28FE6167-C20C-B64E-A067-78C08564832F}"/>
    <dgm:cxn modelId="{66633F8E-F4FA-493C-B681-EF06D0220C02}" type="presOf" srcId="{F739561E-0982-9849-B351-7730074829BD}" destId="{1B651841-089D-5542-AEF0-21674C484850}" srcOrd="0" destOrd="0" presId="urn:microsoft.com/office/officeart/2005/8/layout/default#1"/>
    <dgm:cxn modelId="{38618C4A-9BB4-475B-9C24-71C96F28DFD2}" type="presOf" srcId="{1BD98AE5-316E-C645-BE3D-CC99FCEB11AE}" destId="{B70432CD-268A-0F44-8C59-7F878027D2B4}" srcOrd="0" destOrd="0" presId="urn:microsoft.com/office/officeart/2005/8/layout/default#1"/>
    <dgm:cxn modelId="{793D03F5-DA93-D345-8943-E0EAAA613F38}" srcId="{1BD98AE5-316E-C645-BE3D-CC99FCEB11AE}" destId="{6C2E083E-4993-5B41-97F5-C24BB7FCC6EE}" srcOrd="8" destOrd="0" parTransId="{299E6A64-B728-8145-B46F-B71E7015316C}" sibTransId="{B4D39B7D-B535-3145-A147-770DBA39065F}"/>
    <dgm:cxn modelId="{AB2BAEC8-5E3B-4B8F-8A54-80C4055AFB74}" type="presOf" srcId="{1E497DFD-CE29-C44C-B686-1394D9D0AAA7}" destId="{18B77D64-61D8-0E44-9FA1-8E9653B04718}" srcOrd="0" destOrd="1" presId="urn:microsoft.com/office/officeart/2005/8/layout/default#1"/>
    <dgm:cxn modelId="{EB56B0B4-958F-4746-A7A9-9E7690B6ADD1}" srcId="{F739561E-0982-9849-B351-7730074829BD}" destId="{2878B9E9-D3F2-1F42-AC37-442A55348C5B}" srcOrd="1" destOrd="0" parTransId="{5FE50F2F-F779-9747-AFDE-0172CB6A6C42}" sibTransId="{C9EC542D-CD2C-064D-AFEE-24FBD034E50C}"/>
    <dgm:cxn modelId="{F506A259-DAD1-3847-8755-B7513234BEE1}" srcId="{1BD98AE5-316E-C645-BE3D-CC99FCEB11AE}" destId="{D6B4FF2F-7FF5-7A42-94BC-647CAFF0C520}" srcOrd="5" destOrd="0" parTransId="{45037B1D-1BB9-C442-8248-48D766205072}" sibTransId="{3B51DC60-56D6-1543-9C3B-1B1692C6BD86}"/>
    <dgm:cxn modelId="{E30778F1-BBC6-D148-B40B-40F55D5FD5C1}" srcId="{1BD98AE5-316E-C645-BE3D-CC99FCEB11AE}" destId="{C322805F-4062-7647-8E61-0D84C24C705C}" srcOrd="2" destOrd="0" parTransId="{821BC9DB-9130-4A45-A121-610D9A534D67}" sibTransId="{8AE4C0A3-FA10-F64B-86D6-DB05AD34FC8B}"/>
    <dgm:cxn modelId="{B5524A7B-DC94-4F2C-A216-331B8FBC4482}" type="presOf" srcId="{625CD90C-4B53-BB4C-93E9-3E1C749A7BBB}" destId="{96FF7DBB-0701-1D40-8620-9391788D05F2}" srcOrd="0" destOrd="0" presId="urn:microsoft.com/office/officeart/2005/8/layout/default#1"/>
    <dgm:cxn modelId="{C0852C37-22F2-4045-965C-C96269452EF5}" srcId="{1BD98AE5-316E-C645-BE3D-CC99FCEB11AE}" destId="{B4FC6AE1-3747-8F4A-B39B-5DA2533F09F6}" srcOrd="4" destOrd="0" parTransId="{7800E2DB-59E3-B44A-8750-589B97DEFC10}" sibTransId="{59FF3473-9E90-2444-80CE-05DFC480B497}"/>
    <dgm:cxn modelId="{3BB85A6F-2011-4A45-A5E0-BBE0053169FE}" type="presParOf" srcId="{B70432CD-268A-0F44-8C59-7F878027D2B4}" destId="{5A8096B7-E2CF-044E-AA54-605F4C0430C2}" srcOrd="0" destOrd="0" presId="urn:microsoft.com/office/officeart/2005/8/layout/default#1"/>
    <dgm:cxn modelId="{00917A01-38B9-42DA-AEAD-BF9EC412B7AB}" type="presParOf" srcId="{B70432CD-268A-0F44-8C59-7F878027D2B4}" destId="{728AEAF1-89AA-F441-9BA3-827104926658}" srcOrd="1" destOrd="0" presId="urn:microsoft.com/office/officeart/2005/8/layout/default#1"/>
    <dgm:cxn modelId="{0188A4BE-AF0C-4249-A2F6-FC6F3B0AC5C8}" type="presParOf" srcId="{B70432CD-268A-0F44-8C59-7F878027D2B4}" destId="{18B77D64-61D8-0E44-9FA1-8E9653B04718}" srcOrd="2" destOrd="0" presId="urn:microsoft.com/office/officeart/2005/8/layout/default#1"/>
    <dgm:cxn modelId="{CD048A20-E581-4EBA-B7A3-08EE35AF8755}" type="presParOf" srcId="{B70432CD-268A-0F44-8C59-7F878027D2B4}" destId="{93C9B303-F9F9-CE49-B59E-84CB17E1156B}" srcOrd="3" destOrd="0" presId="urn:microsoft.com/office/officeart/2005/8/layout/default#1"/>
    <dgm:cxn modelId="{6BEE4C61-F300-41BF-A7A4-6751FFDF9E39}" type="presParOf" srcId="{B70432CD-268A-0F44-8C59-7F878027D2B4}" destId="{D70F484D-EF53-284E-87C7-CEABEFDE6EBE}" srcOrd="4" destOrd="0" presId="urn:microsoft.com/office/officeart/2005/8/layout/default#1"/>
    <dgm:cxn modelId="{BE93B384-51A7-4105-9E3B-BB370C74DB27}" type="presParOf" srcId="{B70432CD-268A-0F44-8C59-7F878027D2B4}" destId="{7E49E5A8-16F6-4342-A6A0-B05B794C53ED}" srcOrd="5" destOrd="0" presId="urn:microsoft.com/office/officeart/2005/8/layout/default#1"/>
    <dgm:cxn modelId="{43587B81-3345-4F00-B56B-085C5DBEDD87}" type="presParOf" srcId="{B70432CD-268A-0F44-8C59-7F878027D2B4}" destId="{AE02B2FF-2B60-6243-9883-8E1219BE1320}" srcOrd="6" destOrd="0" presId="urn:microsoft.com/office/officeart/2005/8/layout/default#1"/>
    <dgm:cxn modelId="{056493B0-E7FA-48F5-89B8-021E8FC8ED6B}" type="presParOf" srcId="{B70432CD-268A-0F44-8C59-7F878027D2B4}" destId="{BAEBD3A1-841F-F441-8E58-D6A66D27DBA0}" srcOrd="7" destOrd="0" presId="urn:microsoft.com/office/officeart/2005/8/layout/default#1"/>
    <dgm:cxn modelId="{2094EE6E-3451-43AF-9362-55DC8C469700}" type="presParOf" srcId="{B70432CD-268A-0F44-8C59-7F878027D2B4}" destId="{BAA1A004-9122-7049-A082-4ECB65FB1731}" srcOrd="8" destOrd="0" presId="urn:microsoft.com/office/officeart/2005/8/layout/default#1"/>
    <dgm:cxn modelId="{7CA7A627-3839-46B3-84A9-BB79B30916A3}" type="presParOf" srcId="{B70432CD-268A-0F44-8C59-7F878027D2B4}" destId="{4B57BB67-01AF-D849-B79D-B0EAE740AC0B}" srcOrd="9" destOrd="0" presId="urn:microsoft.com/office/officeart/2005/8/layout/default#1"/>
    <dgm:cxn modelId="{B927A30E-BDBE-4574-BFB3-B55872CBB11F}" type="presParOf" srcId="{B70432CD-268A-0F44-8C59-7F878027D2B4}" destId="{B603FC3D-258E-6B48-8E5C-F1C0C925BDCE}" srcOrd="10" destOrd="0" presId="urn:microsoft.com/office/officeart/2005/8/layout/default#1"/>
    <dgm:cxn modelId="{7EE9CFF8-859E-40E5-BAB4-654C1843324B}" type="presParOf" srcId="{B70432CD-268A-0F44-8C59-7F878027D2B4}" destId="{E0B1BF10-946C-0D4A-AC27-7D2B2E032AE6}" srcOrd="11" destOrd="0" presId="urn:microsoft.com/office/officeart/2005/8/layout/default#1"/>
    <dgm:cxn modelId="{383E1C0B-C148-4348-914E-27AC74F7EFD1}" type="presParOf" srcId="{B70432CD-268A-0F44-8C59-7F878027D2B4}" destId="{1B651841-089D-5542-AEF0-21674C484850}" srcOrd="12" destOrd="0" presId="urn:microsoft.com/office/officeart/2005/8/layout/default#1"/>
    <dgm:cxn modelId="{5B516076-33A2-4FAE-9593-BD3504E974CE}" type="presParOf" srcId="{B70432CD-268A-0F44-8C59-7F878027D2B4}" destId="{DC0ACBBE-794D-704D-9C0A-8D978644E96B}" srcOrd="13" destOrd="0" presId="urn:microsoft.com/office/officeart/2005/8/layout/default#1"/>
    <dgm:cxn modelId="{B3DBD40B-FA6F-4D8F-8555-0B8A82C1CABA}" type="presParOf" srcId="{B70432CD-268A-0F44-8C59-7F878027D2B4}" destId="{96FF7DBB-0701-1D40-8620-9391788D05F2}" srcOrd="14" destOrd="0" presId="urn:microsoft.com/office/officeart/2005/8/layout/default#1"/>
    <dgm:cxn modelId="{C23D6C68-10A2-4E41-AB24-8C046082036C}" type="presParOf" srcId="{B70432CD-268A-0F44-8C59-7F878027D2B4}" destId="{D04BF23A-3F1D-684E-9401-4E96B5D43C21}" srcOrd="15" destOrd="0" presId="urn:microsoft.com/office/officeart/2005/8/layout/default#1"/>
    <dgm:cxn modelId="{88642D07-AF51-47BE-A350-8F89F8EDE5D9}" type="presParOf" srcId="{B70432CD-268A-0F44-8C59-7F878027D2B4}" destId="{D888A967-1CDA-5D4D-80E8-08CFC280A909}" srcOrd="16" destOrd="0" presId="urn:microsoft.com/office/officeart/2005/8/layout/default#1"/>
    <dgm:cxn modelId="{82146A08-1901-45E1-BA43-00888E62E025}" type="presParOf" srcId="{B70432CD-268A-0F44-8C59-7F878027D2B4}" destId="{2952AF38-D59A-274E-9E31-676A983F9EBE}" srcOrd="17" destOrd="0" presId="urn:microsoft.com/office/officeart/2005/8/layout/default#1"/>
    <dgm:cxn modelId="{014019D5-AF7A-4854-A7CB-B4613C8FE34F}" type="presParOf" srcId="{B70432CD-268A-0F44-8C59-7F878027D2B4}" destId="{93DBFD83-AC36-D942-9E15-FC166D6251D0}" srcOrd="18" destOrd="0" presId="urn:microsoft.com/office/officeart/2005/8/layout/default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62485-906B-8846-BCF1-631D59EB35F8}">
      <dsp:nvSpPr>
        <dsp:cNvPr id="0" name=""/>
        <dsp:cNvSpPr/>
      </dsp:nvSpPr>
      <dsp:spPr>
        <a:xfrm>
          <a:off x="4535945" y="299575"/>
          <a:ext cx="1532611" cy="1532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Ragioni storiche</a:t>
          </a:r>
          <a:endParaRPr lang="it-IT" sz="2100" kern="1200" dirty="0"/>
        </a:p>
      </dsp:txBody>
      <dsp:txXfrm>
        <a:off x="4535945" y="299575"/>
        <a:ext cx="1532611" cy="1532611"/>
      </dsp:txXfrm>
    </dsp:sp>
    <dsp:sp modelId="{EAC46DE2-D6FE-4946-BA28-D707EC56F893}">
      <dsp:nvSpPr>
        <dsp:cNvPr id="0" name=""/>
        <dsp:cNvSpPr/>
      </dsp:nvSpPr>
      <dsp:spPr>
        <a:xfrm>
          <a:off x="2202250" y="-1773"/>
          <a:ext cx="3623089" cy="3623089"/>
        </a:xfrm>
        <a:prstGeom prst="circularArrow">
          <a:avLst>
            <a:gd name="adj1" fmla="val 8249"/>
            <a:gd name="adj2" fmla="val 576141"/>
            <a:gd name="adj3" fmla="val 2963746"/>
            <a:gd name="adj4" fmla="val 51796"/>
            <a:gd name="adj5" fmla="val 9624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95B047-7F63-EC41-9AB5-BFE4E6FA74AD}">
      <dsp:nvSpPr>
        <dsp:cNvPr id="0" name=""/>
        <dsp:cNvSpPr/>
      </dsp:nvSpPr>
      <dsp:spPr>
        <a:xfrm>
          <a:off x="3247489" y="2531246"/>
          <a:ext cx="1532611" cy="1532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Scenari internazionali della portualità</a:t>
          </a:r>
          <a:endParaRPr lang="it-IT" sz="2100" kern="1200" dirty="0"/>
        </a:p>
      </dsp:txBody>
      <dsp:txXfrm>
        <a:off x="3247489" y="2531246"/>
        <a:ext cx="1532611" cy="1532611"/>
      </dsp:txXfrm>
    </dsp:sp>
    <dsp:sp modelId="{6CC7B4DF-9B49-0F4E-BBAD-D4BABE0E52BC}">
      <dsp:nvSpPr>
        <dsp:cNvPr id="0" name=""/>
        <dsp:cNvSpPr/>
      </dsp:nvSpPr>
      <dsp:spPr>
        <a:xfrm>
          <a:off x="2202250" y="-1773"/>
          <a:ext cx="3623089" cy="3623089"/>
        </a:xfrm>
        <a:prstGeom prst="circularArrow">
          <a:avLst>
            <a:gd name="adj1" fmla="val 8249"/>
            <a:gd name="adj2" fmla="val 576141"/>
            <a:gd name="adj3" fmla="val 10172063"/>
            <a:gd name="adj4" fmla="val 7260113"/>
            <a:gd name="adj5" fmla="val 9624"/>
          </a:avLst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0AADFB-7BE7-7547-9F5C-7C18078A4FAD}">
      <dsp:nvSpPr>
        <dsp:cNvPr id="0" name=""/>
        <dsp:cNvSpPr/>
      </dsp:nvSpPr>
      <dsp:spPr>
        <a:xfrm>
          <a:off x="1959033" y="299575"/>
          <a:ext cx="1532611" cy="1532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kern="1200" dirty="0" smtClean="0"/>
            <a:t>Condizione locale del porto di Livorno</a:t>
          </a:r>
          <a:endParaRPr lang="it-IT" sz="2100" kern="1200" dirty="0"/>
        </a:p>
      </dsp:txBody>
      <dsp:txXfrm>
        <a:off x="1959033" y="299575"/>
        <a:ext cx="1532611" cy="1532611"/>
      </dsp:txXfrm>
    </dsp:sp>
    <dsp:sp modelId="{8BA16574-4016-B144-82F6-1602C8154566}">
      <dsp:nvSpPr>
        <dsp:cNvPr id="0" name=""/>
        <dsp:cNvSpPr/>
      </dsp:nvSpPr>
      <dsp:spPr>
        <a:xfrm>
          <a:off x="2202250" y="-1773"/>
          <a:ext cx="3623089" cy="3623089"/>
        </a:xfrm>
        <a:prstGeom prst="circularArrow">
          <a:avLst>
            <a:gd name="adj1" fmla="val 8249"/>
            <a:gd name="adj2" fmla="val 576141"/>
            <a:gd name="adj3" fmla="val 16856618"/>
            <a:gd name="adj4" fmla="val 14967241"/>
            <a:gd name="adj5" fmla="val 9624"/>
          </a:avLst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5599D-2E8B-8C45-94B8-7BFC7535390B}">
      <dsp:nvSpPr>
        <dsp:cNvPr id="0" name=""/>
        <dsp:cNvSpPr/>
      </dsp:nvSpPr>
      <dsp:spPr>
        <a:xfrm>
          <a:off x="2897155" y="58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VAS sul Piano Regolatore del Porto</a:t>
          </a:r>
          <a:endParaRPr lang="it-IT" sz="1800" kern="1200" dirty="0"/>
        </a:p>
      </dsp:txBody>
      <dsp:txXfrm>
        <a:off x="3537794" y="58"/>
        <a:ext cx="1281277" cy="2114107"/>
      </dsp:txXfrm>
    </dsp:sp>
    <dsp:sp modelId="{7E308B48-ACC6-D441-9B5E-04D8900B33EA}">
      <dsp:nvSpPr>
        <dsp:cNvPr id="0" name=""/>
        <dsp:cNvSpPr/>
      </dsp:nvSpPr>
      <dsp:spPr>
        <a:xfrm rot="7200000">
          <a:off x="4376999" y="2563223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VIA sui progetti definitivi</a:t>
          </a:r>
          <a:endParaRPr lang="it-IT" sz="1800" kern="1200" dirty="0"/>
        </a:p>
      </dsp:txBody>
      <dsp:txXfrm rot="-5400000">
        <a:off x="4795405" y="3315974"/>
        <a:ext cx="2114107" cy="1281277"/>
      </dsp:txXfrm>
    </dsp:sp>
    <dsp:sp modelId="{B1877991-EAD1-7C49-AF10-2FB071424C44}">
      <dsp:nvSpPr>
        <dsp:cNvPr id="0" name=""/>
        <dsp:cNvSpPr/>
      </dsp:nvSpPr>
      <dsp:spPr>
        <a:xfrm rot="14400000">
          <a:off x="1417311" y="2563223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VIncA</a:t>
          </a:r>
          <a:r>
            <a:rPr lang="it-IT" sz="1800" kern="1200" dirty="0" smtClean="0"/>
            <a:t> sia sul PRP che sui progetti  </a:t>
          </a:r>
          <a:endParaRPr lang="it-IT" sz="1800" kern="1200" dirty="0"/>
        </a:p>
      </dsp:txBody>
      <dsp:txXfrm rot="5400000">
        <a:off x="1447351" y="3315973"/>
        <a:ext cx="2114107" cy="1281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65599D-2E8B-8C45-94B8-7BFC7535390B}">
      <dsp:nvSpPr>
        <dsp:cNvPr id="0" name=""/>
        <dsp:cNvSpPr/>
      </dsp:nvSpPr>
      <dsp:spPr>
        <a:xfrm>
          <a:off x="2897155" y="58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VAS sul Piano Regolatore del Porto</a:t>
          </a:r>
          <a:endParaRPr lang="it-IT" sz="1800" kern="1200" dirty="0"/>
        </a:p>
      </dsp:txBody>
      <dsp:txXfrm>
        <a:off x="3537794" y="58"/>
        <a:ext cx="1281277" cy="2114107"/>
      </dsp:txXfrm>
    </dsp:sp>
    <dsp:sp modelId="{7E308B48-ACC6-D441-9B5E-04D8900B33EA}">
      <dsp:nvSpPr>
        <dsp:cNvPr id="0" name=""/>
        <dsp:cNvSpPr/>
      </dsp:nvSpPr>
      <dsp:spPr>
        <a:xfrm rot="7200000">
          <a:off x="4376999" y="2563223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VIA sui progetti definitivi</a:t>
          </a:r>
          <a:endParaRPr lang="it-IT" sz="1800" kern="1200" dirty="0"/>
        </a:p>
      </dsp:txBody>
      <dsp:txXfrm rot="-5400000">
        <a:off x="4795405" y="3315974"/>
        <a:ext cx="2114107" cy="1281277"/>
      </dsp:txXfrm>
    </dsp:sp>
    <dsp:sp modelId="{B1877991-EAD1-7C49-AF10-2FB071424C44}">
      <dsp:nvSpPr>
        <dsp:cNvPr id="0" name=""/>
        <dsp:cNvSpPr/>
      </dsp:nvSpPr>
      <dsp:spPr>
        <a:xfrm rot="14400000">
          <a:off x="1417311" y="2563223"/>
          <a:ext cx="2562554" cy="256255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err="1" smtClean="0"/>
            <a:t>VIncA</a:t>
          </a:r>
          <a:r>
            <a:rPr lang="it-IT" sz="1800" kern="1200" dirty="0" smtClean="0"/>
            <a:t> sia sul PRP che sui progetti  </a:t>
          </a:r>
          <a:endParaRPr lang="it-IT" sz="1800" kern="1200" dirty="0"/>
        </a:p>
      </dsp:txBody>
      <dsp:txXfrm rot="5400000">
        <a:off x="1447351" y="3315973"/>
        <a:ext cx="2114107" cy="12812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8096B7-E2CF-044E-AA54-605F4C0430C2}">
      <dsp:nvSpPr>
        <dsp:cNvPr id="0" name=""/>
        <dsp:cNvSpPr/>
      </dsp:nvSpPr>
      <dsp:spPr>
        <a:xfrm>
          <a:off x="5547401" y="2885473"/>
          <a:ext cx="2031727" cy="12190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Paesaggio e beni culturali</a:t>
          </a:r>
          <a:endParaRPr lang="it-IT" sz="1600" b="1" kern="1200" dirty="0"/>
        </a:p>
      </dsp:txBody>
      <dsp:txXfrm>
        <a:off x="5547401" y="2885473"/>
        <a:ext cx="2031727" cy="1219036"/>
      </dsp:txXfrm>
    </dsp:sp>
    <dsp:sp modelId="{18B77D64-61D8-0E44-9FA1-8E9653B04718}">
      <dsp:nvSpPr>
        <dsp:cNvPr id="0" name=""/>
        <dsp:cNvSpPr/>
      </dsp:nvSpPr>
      <dsp:spPr>
        <a:xfrm>
          <a:off x="3327536" y="368"/>
          <a:ext cx="2031727" cy="12190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Acqua ed ambiente marino costiero</a:t>
          </a:r>
          <a:endParaRPr lang="it-IT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0" kern="1200" smtClean="0"/>
            <a:t>Idrodinamica portuale e costiera</a:t>
          </a:r>
          <a:endParaRPr lang="it-IT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0" kern="1200" smtClean="0"/>
            <a:t>balneazione</a:t>
          </a:r>
          <a:endParaRPr lang="it-IT" sz="1200" b="0" kern="1200" dirty="0"/>
        </a:p>
      </dsp:txBody>
      <dsp:txXfrm>
        <a:off x="3327536" y="368"/>
        <a:ext cx="2031727" cy="1219036"/>
      </dsp:txXfrm>
    </dsp:sp>
    <dsp:sp modelId="{D70F484D-EF53-284E-87C7-CEABEFDE6EBE}">
      <dsp:nvSpPr>
        <dsp:cNvPr id="0" name=""/>
        <dsp:cNvSpPr/>
      </dsp:nvSpPr>
      <dsp:spPr>
        <a:xfrm>
          <a:off x="5562436" y="368"/>
          <a:ext cx="2031727" cy="12190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Qualità dell’aria</a:t>
          </a:r>
          <a:endParaRPr lang="it-IT" sz="1600" b="1" kern="1200" dirty="0"/>
        </a:p>
      </dsp:txBody>
      <dsp:txXfrm>
        <a:off x="5562436" y="368"/>
        <a:ext cx="2031727" cy="1219036"/>
      </dsp:txXfrm>
    </dsp:sp>
    <dsp:sp modelId="{AE02B2FF-2B60-6243-9883-8E1219BE1320}">
      <dsp:nvSpPr>
        <dsp:cNvPr id="0" name=""/>
        <dsp:cNvSpPr/>
      </dsp:nvSpPr>
      <dsp:spPr>
        <a:xfrm>
          <a:off x="1092636" y="1422577"/>
          <a:ext cx="2031727" cy="12190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Clima acustico</a:t>
          </a:r>
          <a:endParaRPr lang="it-IT" sz="1600" b="1" kern="1200" dirty="0"/>
        </a:p>
      </dsp:txBody>
      <dsp:txXfrm>
        <a:off x="1092636" y="1422577"/>
        <a:ext cx="2031727" cy="1219036"/>
      </dsp:txXfrm>
    </dsp:sp>
    <dsp:sp modelId="{BAA1A004-9122-7049-A082-4ECB65FB1731}">
      <dsp:nvSpPr>
        <dsp:cNvPr id="0" name=""/>
        <dsp:cNvSpPr/>
      </dsp:nvSpPr>
      <dsp:spPr>
        <a:xfrm>
          <a:off x="3327536" y="1422577"/>
          <a:ext cx="2031727" cy="1219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Energia</a:t>
          </a:r>
          <a:endParaRPr lang="it-IT" sz="1600" b="1" kern="1200" dirty="0"/>
        </a:p>
      </dsp:txBody>
      <dsp:txXfrm>
        <a:off x="3327536" y="1422577"/>
        <a:ext cx="2031727" cy="1219036"/>
      </dsp:txXfrm>
    </dsp:sp>
    <dsp:sp modelId="{B603FC3D-258E-6B48-8E5C-F1C0C925BDCE}">
      <dsp:nvSpPr>
        <dsp:cNvPr id="0" name=""/>
        <dsp:cNvSpPr/>
      </dsp:nvSpPr>
      <dsp:spPr>
        <a:xfrm>
          <a:off x="5562436" y="1422577"/>
          <a:ext cx="2031727" cy="12190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Biodiversità</a:t>
          </a:r>
          <a:endParaRPr lang="it-IT" sz="16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smtClean="0"/>
            <a:t>Marina</a:t>
          </a:r>
          <a:endParaRPr lang="it-IT" sz="1200" b="1" kern="1200" dirty="0"/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smtClean="0"/>
            <a:t>terrestre</a:t>
          </a:r>
          <a:endParaRPr lang="it-IT" sz="1200" b="1" kern="1200" dirty="0"/>
        </a:p>
      </dsp:txBody>
      <dsp:txXfrm>
        <a:off x="5562436" y="1422577"/>
        <a:ext cx="2031727" cy="1219036"/>
      </dsp:txXfrm>
    </dsp:sp>
    <dsp:sp modelId="{1B651841-089D-5542-AEF0-21674C484850}">
      <dsp:nvSpPr>
        <dsp:cNvPr id="0" name=""/>
        <dsp:cNvSpPr/>
      </dsp:nvSpPr>
      <dsp:spPr>
        <a:xfrm>
          <a:off x="1092636" y="2844786"/>
          <a:ext cx="2031727" cy="12190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Suolo e sottosuolo e rischi naturali </a:t>
          </a:r>
          <a:endParaRPr lang="it-IT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0" kern="1200" smtClean="0"/>
            <a:t>Uso del suolo</a:t>
          </a:r>
          <a:endParaRPr lang="it-IT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0" kern="1200" smtClean="0"/>
            <a:t>Materiali da costruzione</a:t>
          </a:r>
          <a:endParaRPr lang="it-IT" sz="1200" b="0" kern="1200" dirty="0"/>
        </a:p>
      </dsp:txBody>
      <dsp:txXfrm>
        <a:off x="1092636" y="2844786"/>
        <a:ext cx="2031727" cy="1219036"/>
      </dsp:txXfrm>
    </dsp:sp>
    <dsp:sp modelId="{96FF7DBB-0701-1D40-8620-9391788D05F2}">
      <dsp:nvSpPr>
        <dsp:cNvPr id="0" name=""/>
        <dsp:cNvSpPr/>
      </dsp:nvSpPr>
      <dsp:spPr>
        <a:xfrm>
          <a:off x="3327536" y="2844786"/>
          <a:ext cx="2031727" cy="12190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Rifiuti e Siti Contaminati</a:t>
          </a:r>
          <a:endParaRPr lang="it-IT" sz="1600" kern="1200" dirty="0"/>
        </a:p>
      </dsp:txBody>
      <dsp:txXfrm>
        <a:off x="3327536" y="2844786"/>
        <a:ext cx="2031727" cy="1219036"/>
      </dsp:txXfrm>
    </dsp:sp>
    <dsp:sp modelId="{D888A967-1CDA-5D4D-80E8-08CFC280A909}">
      <dsp:nvSpPr>
        <dsp:cNvPr id="0" name=""/>
        <dsp:cNvSpPr/>
      </dsp:nvSpPr>
      <dsp:spPr>
        <a:xfrm>
          <a:off x="1062953" y="4267363"/>
          <a:ext cx="2031727" cy="12190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Elementi di rischio</a:t>
          </a:r>
          <a:endParaRPr lang="it-IT" sz="1600" b="1" kern="1200" dirty="0"/>
        </a:p>
      </dsp:txBody>
      <dsp:txXfrm>
        <a:off x="1062953" y="4267363"/>
        <a:ext cx="2031727" cy="1219036"/>
      </dsp:txXfrm>
    </dsp:sp>
    <dsp:sp modelId="{93DBFD83-AC36-D942-9E15-FC166D6251D0}">
      <dsp:nvSpPr>
        <dsp:cNvPr id="0" name=""/>
        <dsp:cNvSpPr/>
      </dsp:nvSpPr>
      <dsp:spPr>
        <a:xfrm>
          <a:off x="3327536" y="4266995"/>
          <a:ext cx="2031727" cy="12190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/>
            <a:t>Analisi </a:t>
          </a:r>
          <a:br>
            <a:rPr lang="it-IT" sz="1600" b="1" kern="1200" smtClean="0"/>
          </a:br>
          <a:r>
            <a:rPr lang="it-IT" sz="1600" b="1" kern="1200" smtClean="0"/>
            <a:t> socio-economica</a:t>
          </a:r>
          <a:endParaRPr lang="it-IT" sz="1600" b="1" kern="1200" dirty="0"/>
        </a:p>
      </dsp:txBody>
      <dsp:txXfrm>
        <a:off x="3327536" y="4266995"/>
        <a:ext cx="2031727" cy="1219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E68B6-137D-4B64-9A97-9CB6D4749AA3}" type="datetimeFigureOut">
              <a:rPr lang="fr-FR" smtClean="0"/>
              <a:t>05/05/16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08989-DFE0-4E04-8BA6-0D940B5DC6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92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E6B68-F8E2-401F-8C1F-D4BD4096637A}" type="datetimeFigureOut">
              <a:rPr lang="fr-FR" smtClean="0"/>
              <a:t>05/05/16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61F0-5E12-407A-8AE8-A67684F1F5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93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461F0-5E12-407A-8AE8-A67684F1F5B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55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461F0-5E12-407A-8AE8-A67684F1F5B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26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685817" indent="-263776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055103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477145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1899186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321227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743269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165310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587351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9B10096A-40F0-254C-8BD1-2D00D89FCC37}" type="slidenum">
              <a:rPr lang="it-IT" sz="1100">
                <a:latin typeface="Times New Roman" charset="0"/>
              </a:rPr>
              <a:pPr eaLnBrk="1" hangingPunct="1"/>
              <a:t>25</a:t>
            </a:fld>
            <a:endParaRPr lang="it-IT" sz="1100">
              <a:latin typeface="Times New Roman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4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685817" indent="-263776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055103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477145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1899186" indent="-211021" defTabSz="890976" eaLnBrk="0" hangingPunct="0"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321227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743269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165310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587351" indent="-211021" defTabSz="890976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2B3A8A8-BBB9-304A-8AFC-635F9C96CF65}" type="slidenum">
              <a:rPr lang="it-IT" sz="1100">
                <a:latin typeface="Times New Roman" charset="0"/>
              </a:rPr>
              <a:pPr eaLnBrk="1" hangingPunct="1"/>
              <a:t>39</a:t>
            </a:fld>
            <a:endParaRPr lang="it-IT" sz="11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96875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889" y="6461125"/>
            <a:ext cx="9144000" cy="396875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16200000">
            <a:off x="-3119437" y="3341689"/>
            <a:ext cx="6635750" cy="396875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16200000">
            <a:off x="5638577" y="3119438"/>
            <a:ext cx="6635750" cy="396875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LOGO_51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008" y="543912"/>
            <a:ext cx="4319985" cy="4319985"/>
          </a:xfrm>
          <a:prstGeom prst="rect">
            <a:avLst/>
          </a:prstGeom>
        </p:spPr>
      </p:pic>
      <p:pic>
        <p:nvPicPr>
          <p:cNvPr id="11" name="Picture 10" descr="loghi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116" y="5525273"/>
            <a:ext cx="4715312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6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82AB-60C9-4E66-9F1A-080CE145054F}" type="datetime1">
              <a:rPr lang="en-US" smtClean="0"/>
              <a:t>05/05/16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4824-D495-4601-897E-0F6FE734387B}" type="datetime1">
              <a:rPr lang="en-US" smtClean="0"/>
              <a:t>05/05/16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72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81222-A767-4726-AF4C-2B31CF80206B}" type="datetime1">
              <a:rPr lang="en-US" smtClean="0"/>
              <a:t>05/05/16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31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65108-0902-4BBE-B6A1-1605AC6385FE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45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8DC3-DC30-4D32-A825-E8BDDB0D00C0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42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A71E-CFF7-0540-96F2-000482D77763}" type="datetimeFigureOut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12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34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858435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800" b="1" kern="1200" dirty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it-IT" noProof="0" smtClean="0"/>
              <a:t>Click to edit Master title style</a:t>
            </a:r>
            <a:br>
              <a:rPr lang="it-IT" noProof="0" smtClean="0"/>
            </a:br>
            <a:endParaRPr lang="it-IT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94616"/>
            <a:ext cx="6400800" cy="1752600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noProof="0" smtClean="0"/>
              <a:t>Click to edit Master subtitle style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667-8C07-4779-835D-AF356D7CCF04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93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65656"/>
                </a:solidFill>
              </a:defRPr>
            </a:lvl1pPr>
            <a:lvl2pPr>
              <a:defRPr>
                <a:solidFill>
                  <a:srgbClr val="565656"/>
                </a:solidFill>
              </a:defRPr>
            </a:lvl2pPr>
            <a:lvl3pPr>
              <a:defRPr>
                <a:solidFill>
                  <a:srgbClr val="565656"/>
                </a:solidFill>
              </a:defRPr>
            </a:lvl3pPr>
            <a:lvl4pPr>
              <a:defRPr>
                <a:solidFill>
                  <a:srgbClr val="565656"/>
                </a:solidFill>
              </a:defRPr>
            </a:lvl4pPr>
            <a:lvl5pPr>
              <a:defRPr>
                <a:solidFill>
                  <a:srgbClr val="565656"/>
                </a:solidFill>
              </a:defRPr>
            </a:lvl5pPr>
          </a:lstStyle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4F4D-B7BB-4650-887E-5AAE76498023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426" y="32718"/>
            <a:ext cx="996462" cy="996462"/>
          </a:xfrm>
          <a:prstGeom prst="rect">
            <a:avLst/>
          </a:prstGeom>
        </p:spPr>
      </p:pic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99433"/>
            <a:ext cx="7233139" cy="64789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</a:t>
            </a:r>
          </a:p>
        </p:txBody>
      </p:sp>
      <p:cxnSp>
        <p:nvCxnSpPr>
          <p:cNvPr id="17" name="Straight Connector 3"/>
          <p:cNvCxnSpPr/>
          <p:nvPr userDrawn="1"/>
        </p:nvCxnSpPr>
        <p:spPr>
          <a:xfrm>
            <a:off x="431363" y="1203335"/>
            <a:ext cx="8466977" cy="0"/>
          </a:xfrm>
          <a:prstGeom prst="line">
            <a:avLst/>
          </a:prstGeom>
          <a:ln w="12700">
            <a:solidFill>
              <a:srgbClr val="860E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87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3899"/>
            <a:ext cx="8229600" cy="3492263"/>
          </a:xfrm>
        </p:spPr>
        <p:txBody>
          <a:bodyPr/>
          <a:lstStyle>
            <a:lvl1pPr>
              <a:defRPr>
                <a:solidFill>
                  <a:srgbClr val="565656"/>
                </a:solidFill>
              </a:defRPr>
            </a:lvl1pPr>
            <a:lvl2pPr>
              <a:defRPr>
                <a:solidFill>
                  <a:srgbClr val="565656"/>
                </a:solidFill>
              </a:defRPr>
            </a:lvl2pPr>
            <a:lvl3pPr>
              <a:defRPr>
                <a:solidFill>
                  <a:srgbClr val="565656"/>
                </a:solidFill>
              </a:defRPr>
            </a:lvl3pPr>
            <a:lvl4pPr>
              <a:defRPr>
                <a:solidFill>
                  <a:srgbClr val="565656"/>
                </a:solidFill>
              </a:defRPr>
            </a:lvl4pPr>
            <a:lvl5pPr>
              <a:defRPr>
                <a:solidFill>
                  <a:srgbClr val="565656"/>
                </a:solidFill>
              </a:defRPr>
            </a:lvl5pPr>
          </a:lstStyle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it-IT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4F4D-B7BB-4650-887E-5AAE76498023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426" y="32718"/>
            <a:ext cx="996462" cy="996462"/>
          </a:xfrm>
          <a:prstGeom prst="rect">
            <a:avLst/>
          </a:prstGeom>
        </p:spPr>
      </p:pic>
      <p:cxnSp>
        <p:nvCxnSpPr>
          <p:cNvPr id="17" name="Straight Connector 3"/>
          <p:cNvCxnSpPr/>
          <p:nvPr userDrawn="1"/>
        </p:nvCxnSpPr>
        <p:spPr>
          <a:xfrm>
            <a:off x="431363" y="1203335"/>
            <a:ext cx="8466977" cy="0"/>
          </a:xfrm>
          <a:prstGeom prst="line">
            <a:avLst/>
          </a:prstGeom>
          <a:ln w="12700">
            <a:solidFill>
              <a:srgbClr val="860E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IBATTITOINPORTO_DepliantPieghevole-29,7x21-05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4639" y="1203335"/>
            <a:ext cx="514344" cy="1430565"/>
          </a:xfrm>
          <a:prstGeom prst="rect">
            <a:avLst/>
          </a:prstGeom>
        </p:spPr>
      </p:pic>
      <p:pic>
        <p:nvPicPr>
          <p:cNvPr id="11" name="Picture 10" descr="DIBATTITOINPORTO_DepliantPieghevole-29,7x21-05.png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324" y="1203335"/>
            <a:ext cx="625707" cy="1430565"/>
          </a:xfrm>
          <a:prstGeom prst="rect">
            <a:avLst/>
          </a:prstGeom>
        </p:spPr>
      </p:pic>
      <p:sp>
        <p:nvSpPr>
          <p:cNvPr id="13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99433"/>
            <a:ext cx="7233139" cy="64789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15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600201"/>
            <a:ext cx="9144000" cy="5257800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4F4D-B7BB-4650-887E-5AAE76498023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426" y="32718"/>
            <a:ext cx="996462" cy="996462"/>
          </a:xfrm>
          <a:prstGeom prst="rect">
            <a:avLst/>
          </a:prstGeom>
        </p:spPr>
      </p:pic>
      <p:cxnSp>
        <p:nvCxnSpPr>
          <p:cNvPr id="17" name="Straight Connector 3"/>
          <p:cNvCxnSpPr/>
          <p:nvPr userDrawn="1"/>
        </p:nvCxnSpPr>
        <p:spPr>
          <a:xfrm>
            <a:off x="431363" y="1203335"/>
            <a:ext cx="8466977" cy="0"/>
          </a:xfrm>
          <a:prstGeom prst="line">
            <a:avLst/>
          </a:prstGeom>
          <a:ln w="12700">
            <a:solidFill>
              <a:srgbClr val="860E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99433"/>
            <a:ext cx="7233139" cy="64789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29349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60E13"/>
                </a:solidFill>
              </a:defRPr>
            </a:lvl1pPr>
          </a:lstStyle>
          <a:p>
            <a:r>
              <a:rPr lang="it-IT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6565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9242-14C5-45BB-A7FD-DC75D02D2361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52" y="1976259"/>
            <a:ext cx="3022982" cy="243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60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1395-C2CD-4140-9448-297E0BFA4CF6}" type="datetime1">
              <a:rPr lang="en-US" smtClean="0"/>
              <a:t>05/05/16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sp>
        <p:nvSpPr>
          <p:cNvPr id="13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99433"/>
            <a:ext cx="7233139" cy="64789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</a:t>
            </a:r>
          </a:p>
        </p:txBody>
      </p:sp>
      <p:cxnSp>
        <p:nvCxnSpPr>
          <p:cNvPr id="14" name="Straight Connector 3"/>
          <p:cNvCxnSpPr/>
          <p:nvPr userDrawn="1"/>
        </p:nvCxnSpPr>
        <p:spPr>
          <a:xfrm>
            <a:off x="431363" y="1203335"/>
            <a:ext cx="8466977" cy="0"/>
          </a:xfrm>
          <a:prstGeom prst="line">
            <a:avLst/>
          </a:prstGeom>
          <a:ln w="12700">
            <a:solidFill>
              <a:srgbClr val="860E1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85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00201"/>
            <a:ext cx="9144000" cy="5257800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47B23-22AC-496A-8D7C-777701305E32}" type="datetime1">
              <a:rPr lang="en-US" smtClean="0"/>
              <a:t>05/05/16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sp>
        <p:nvSpPr>
          <p:cNvPr id="1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399433"/>
            <a:ext cx="7233139" cy="647890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 dirty="0" smtClean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7539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FF4A-4D3F-44B5-BAA9-B006C47BBB9B}" type="datetime1">
              <a:rPr lang="en-US" smtClean="0"/>
              <a:t>05/05/16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7" descr="LOGO_256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2718"/>
            <a:ext cx="1259990" cy="125999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2727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75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text </a:t>
            </a:r>
            <a:r>
              <a:rPr lang="it-IT" noProof="0" dirty="0" err="1" smtClean="0"/>
              <a:t>styles</a:t>
            </a:r>
            <a:endParaRPr lang="it-IT" noProof="0" dirty="0" smtClean="0"/>
          </a:p>
          <a:p>
            <a:pPr lvl="1"/>
            <a:r>
              <a:rPr lang="it-IT" noProof="0" dirty="0" smtClean="0"/>
              <a:t>Second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2"/>
            <a:r>
              <a:rPr lang="it-IT" noProof="0" dirty="0" smtClean="0"/>
              <a:t>Third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3"/>
            <a:r>
              <a:rPr lang="it-IT" noProof="0" dirty="0" err="1" smtClean="0"/>
              <a:t>Fourth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4"/>
            <a:r>
              <a:rPr lang="it-IT" noProof="0" dirty="0" err="1" smtClean="0"/>
              <a:t>Fifth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BFC9-8C97-43A5-853B-B0686AEFB669}" type="datetime1">
              <a:rPr lang="en-US" smtClean="0"/>
              <a:t>05/05/16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142E3-B103-4A4A-9D8E-7A0DB8F40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63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jpeg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wmf"/><Relationship Id="rId5" Type="http://schemas.openxmlformats.org/officeDocument/2006/relationships/image" Target="../media/image47.wmf"/><Relationship Id="rId6" Type="http://schemas.openxmlformats.org/officeDocument/2006/relationships/image" Target="../media/image48.wmf"/><Relationship Id="rId7" Type="http://schemas.openxmlformats.org/officeDocument/2006/relationships/image" Target="../media/image49.png"/><Relationship Id="rId8" Type="http://schemas.openxmlformats.org/officeDocument/2006/relationships/image" Target="../media/image50.w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wmf"/><Relationship Id="rId5" Type="http://schemas.openxmlformats.org/officeDocument/2006/relationships/image" Target="../media/image53.png"/><Relationship Id="rId6" Type="http://schemas.openxmlformats.org/officeDocument/2006/relationships/image" Target="../media/image54.w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5.emf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jpeg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4.png"/><Relationship Id="rId5" Type="http://schemas.openxmlformats.org/officeDocument/2006/relationships/image" Target="../media/image3.png"/><Relationship Id="rId6" Type="http://schemas.openxmlformats.org/officeDocument/2006/relationships/diagramData" Target="../diagrams/data3.xml"/><Relationship Id="rId7" Type="http://schemas.openxmlformats.org/officeDocument/2006/relationships/diagramLayout" Target="../diagrams/layout3.xml"/><Relationship Id="rId8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Relationship Id="rId10" Type="http://schemas.microsoft.com/office/2007/relationships/diagramDrawing" Target="../diagrams/drawing3.xml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jpe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/>
          <p:cNvSpPr txBox="1">
            <a:spLocks/>
          </p:cNvSpPr>
          <p:nvPr/>
        </p:nvSpPr>
        <p:spPr>
          <a:xfrm>
            <a:off x="696040" y="4719815"/>
            <a:ext cx="7905349" cy="13366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32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48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48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48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fr-FR" sz="4800" b="1" kern="1200" dirty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/>
              <a:t>Piattaforma</a:t>
            </a:r>
            <a:r>
              <a:rPr lang="fr-FR" dirty="0" smtClean="0"/>
              <a:t> Europa – 5 </a:t>
            </a:r>
            <a:r>
              <a:rPr lang="fr-FR" dirty="0" err="1" smtClean="0"/>
              <a:t>maggio</a:t>
            </a:r>
            <a:r>
              <a:rPr lang="fr-FR" dirty="0" smtClean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05660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Giuliano </a:t>
            </a:r>
            <a:r>
              <a:rPr lang="fr-FR" dirty="0" err="1" smtClean="0"/>
              <a:t>Gallanti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6429" y="3094616"/>
            <a:ext cx="7641771" cy="1752600"/>
          </a:xfrm>
        </p:spPr>
        <p:txBody>
          <a:bodyPr/>
          <a:lstStyle/>
          <a:p>
            <a:r>
              <a:rPr lang="it-IT" b="0" dirty="0"/>
              <a:t>Commissario dell'Autorità Portuale di </a:t>
            </a:r>
            <a:r>
              <a:rPr lang="it-IT" b="0" dirty="0" smtClean="0"/>
              <a:t>Livorno</a:t>
            </a:r>
            <a:endParaRPr lang="it-IT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6" name="Picture 5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367" y="3982046"/>
            <a:ext cx="870158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Francesca Martini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39005" y="2895043"/>
            <a:ext cx="7870371" cy="1752600"/>
          </a:xfrm>
        </p:spPr>
        <p:txBody>
          <a:bodyPr/>
          <a:lstStyle/>
          <a:p>
            <a:r>
              <a:rPr lang="it-IT" b="0" dirty="0" smtClean="0"/>
              <a:t>Assessore del Comune di Livorno,</a:t>
            </a:r>
          </a:p>
          <a:p>
            <a:r>
              <a:rPr lang="it-IT" b="0" dirty="0" smtClean="0"/>
              <a:t>delega al lavoro, personale, formazione, innovazione, sviluppo economico, università e ricerca, affari legali</a:t>
            </a:r>
            <a:endParaRPr lang="it-IT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44" y="4555262"/>
            <a:ext cx="575803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Irene</a:t>
            </a:r>
            <a:r>
              <a:rPr lang="fr-FR" dirty="0" smtClean="0"/>
              <a:t> </a:t>
            </a:r>
            <a:r>
              <a:rPr lang="fr-FR" dirty="0" err="1" smtClean="0"/>
              <a:t>Nicotra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6429" y="3094616"/>
            <a:ext cx="7641771" cy="1752600"/>
          </a:xfrm>
        </p:spPr>
        <p:txBody>
          <a:bodyPr/>
          <a:lstStyle/>
          <a:p>
            <a:r>
              <a:rPr lang="it-IT" b="0" dirty="0" smtClean="0"/>
              <a:t>Provincia di Livorno</a:t>
            </a:r>
            <a:endParaRPr lang="it-IT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1026" name="Picture 2" descr="stemma provi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64" y="3749989"/>
            <a:ext cx="538408" cy="7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8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Claudia </a:t>
            </a:r>
            <a:r>
              <a:rPr lang="fr-FR" dirty="0" err="1" smtClean="0"/>
              <a:t>Casini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816429" y="3094616"/>
            <a:ext cx="7641771" cy="1752600"/>
          </a:xfrm>
        </p:spPr>
        <p:txBody>
          <a:bodyPr/>
          <a:lstStyle/>
          <a:p>
            <a:r>
              <a:rPr lang="it-IT" b="0" dirty="0" smtClean="0"/>
              <a:t>Autorità </a:t>
            </a:r>
            <a:r>
              <a:rPr lang="it-IT" b="0" dirty="0"/>
              <a:t>Portuale di </a:t>
            </a:r>
            <a:r>
              <a:rPr lang="it-IT" b="0" dirty="0" smtClean="0"/>
              <a:t>Livorno</a:t>
            </a:r>
            <a:endParaRPr lang="it-IT" b="0" dirty="0"/>
          </a:p>
        </p:txBody>
      </p:sp>
      <p:pic>
        <p:nvPicPr>
          <p:cNvPr id="11" name="Picture 10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367" y="3982046"/>
            <a:ext cx="870158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dirty="0" smtClean="0"/>
              <a:t>. </a:t>
            </a:r>
            <a:r>
              <a:rPr lang="it-IT" dirty="0" smtClean="0"/>
              <a:t>LE RISPOSTE ALLE PRIME SOLLECITAZIONI DEI PARTECIPANTI</a:t>
            </a:r>
            <a:r>
              <a:rPr lang="fr-FR" dirty="0"/>
              <a:t/>
            </a:r>
            <a:br>
              <a:rPr lang="fr-FR" dirty="0"/>
            </a:br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3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15</a:t>
            </a:fld>
            <a:endParaRPr lang="en-US"/>
          </a:p>
        </p:txBody>
      </p:sp>
      <p:sp>
        <p:nvSpPr>
          <p:cNvPr id="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57199" y="409545"/>
            <a:ext cx="7233139" cy="759343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 smtClean="0"/>
              <a:t>I PRIMI DUE INCONTRI SULLA PE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3381119" y="4019550"/>
            <a:ext cx="5257799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Più di 180 sollecitazioni</a:t>
            </a:r>
            <a:endParaRPr lang="it-IT" sz="2800" dirty="0"/>
          </a:p>
        </p:txBody>
      </p:sp>
      <p:sp>
        <p:nvSpPr>
          <p:cNvPr id="13" name="Rettangolo 12"/>
          <p:cNvSpPr/>
          <p:nvPr/>
        </p:nvSpPr>
        <p:spPr>
          <a:xfrm>
            <a:off x="3429001" y="5035550"/>
            <a:ext cx="5257799" cy="685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/>
              <a:t>Più di 80 domande</a:t>
            </a:r>
            <a:endParaRPr lang="it-IT" sz="2800" dirty="0"/>
          </a:p>
        </p:txBody>
      </p:sp>
      <p:sp>
        <p:nvSpPr>
          <p:cNvPr id="14" name="Parentesi graffa aperta 13"/>
          <p:cNvSpPr/>
          <p:nvPr/>
        </p:nvSpPr>
        <p:spPr>
          <a:xfrm rot="16200000">
            <a:off x="5304711" y="258597"/>
            <a:ext cx="1007801" cy="5952202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5" descr="simb riunione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32" y="1408792"/>
            <a:ext cx="1452587" cy="1203233"/>
          </a:xfrm>
          <a:prstGeom prst="rect">
            <a:avLst/>
          </a:prstGeom>
        </p:spPr>
      </p:pic>
      <p:pic>
        <p:nvPicPr>
          <p:cNvPr id="15" name="Picture 33" descr="simb riunione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1" y="1511343"/>
            <a:ext cx="1204983" cy="998133"/>
          </a:xfrm>
          <a:prstGeom prst="rect">
            <a:avLst/>
          </a:prstGeom>
        </p:spPr>
      </p:pic>
      <p:sp>
        <p:nvSpPr>
          <p:cNvPr id="16" name="TextBox 34"/>
          <p:cNvSpPr txBox="1"/>
          <p:nvPr/>
        </p:nvSpPr>
        <p:spPr>
          <a:xfrm>
            <a:off x="3954335" y="2304248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60E13"/>
                </a:solidFill>
              </a:rPr>
              <a:t>LANCIO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17" name="TextBox 35"/>
          <p:cNvSpPr txBox="1"/>
          <p:nvPr/>
        </p:nvSpPr>
        <p:spPr>
          <a:xfrm>
            <a:off x="7865410" y="1986459"/>
            <a:ext cx="126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WORKSHOP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STAKEHOLDER</a:t>
            </a:r>
            <a:endParaRPr lang="en-US" sz="1400" b="1" dirty="0">
              <a:solidFill>
                <a:srgbClr val="860E13"/>
              </a:solidFill>
            </a:endParaRPr>
          </a:p>
        </p:txBody>
      </p:sp>
      <p:pic>
        <p:nvPicPr>
          <p:cNvPr id="18" name="Picture 87" descr="simb la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75" y="1776756"/>
            <a:ext cx="794123" cy="79412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19023" b="37751"/>
          <a:stretch/>
        </p:blipFill>
        <p:spPr bwMode="auto">
          <a:xfrm>
            <a:off x="4227223" y="1465169"/>
            <a:ext cx="565855" cy="549392"/>
          </a:xfrm>
          <a:prstGeom prst="snip2DiagRect">
            <a:avLst>
              <a:gd name="adj1" fmla="val 29259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19023" b="37751"/>
          <a:stretch/>
        </p:blipFill>
        <p:spPr bwMode="auto">
          <a:xfrm>
            <a:off x="7827399" y="1318535"/>
            <a:ext cx="565855" cy="549392"/>
          </a:xfrm>
          <a:prstGeom prst="snip2DiagRect">
            <a:avLst>
              <a:gd name="adj1" fmla="val 29259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939322" y="2557866"/>
            <a:ext cx="1135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12</a:t>
            </a:r>
            <a:r>
              <a:rPr lang="fr-FR" b="1" dirty="0">
                <a:latin typeface="+mj-lt"/>
              </a:rPr>
              <a:t> </a:t>
            </a:r>
            <a:r>
              <a:rPr lang="fr-FR" b="1" dirty="0" smtClean="0">
                <a:latin typeface="+mj-lt"/>
              </a:rPr>
              <a:t>APRILE</a:t>
            </a:r>
            <a:endParaRPr lang="fr-FR" b="1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77065" y="2481654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13 </a:t>
            </a:r>
            <a:r>
              <a:rPr lang="fr-FR" b="1" dirty="0" smtClean="0">
                <a:latin typeface="+mj-lt"/>
              </a:rPr>
              <a:t>APRILE</a:t>
            </a:r>
            <a:endParaRPr lang="fr-FR" b="1" dirty="0">
              <a:latin typeface="+mj-lt"/>
            </a:endParaRPr>
          </a:p>
        </p:txBody>
      </p:sp>
      <p:pic>
        <p:nvPicPr>
          <p:cNvPr id="23" name="Picture 2" descr="https://scontent.xx.fbcdn.net/v/t1.0-9/12961749_995453087235858_5726718745448012428_n.jpg?oh=14d7047605d02aa61a7abf056638aabc&amp;oe=57B37B7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8"/>
          <a:stretch/>
        </p:blipFill>
        <p:spPr bwMode="auto">
          <a:xfrm>
            <a:off x="150675" y="3944777"/>
            <a:ext cx="3083034" cy="17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7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422400"/>
            <a:ext cx="8229600" cy="4902200"/>
          </a:xfrm>
        </p:spPr>
        <p:txBody>
          <a:bodyPr>
            <a:normAutofit/>
          </a:bodyPr>
          <a:lstStyle/>
          <a:p>
            <a:pPr marL="514350" lvl="1" indent="-514350">
              <a:buClr>
                <a:srgbClr val="860E13"/>
              </a:buClr>
              <a:buFont typeface="Arial"/>
              <a:buAutoNum type="arabicPeriod"/>
            </a:pPr>
            <a:r>
              <a:rPr lang="it-IT" sz="3200" dirty="0" smtClean="0"/>
              <a:t>Per PROGETTO</a:t>
            </a:r>
          </a:p>
          <a:p>
            <a:pPr marL="914400" lvl="2" indent="-514350">
              <a:buClr>
                <a:srgbClr val="860E13"/>
              </a:buClr>
              <a:buFont typeface="Arial"/>
              <a:buAutoNum type="arabicPeriod"/>
            </a:pPr>
            <a:r>
              <a:rPr lang="it-IT" dirty="0" smtClean="0"/>
              <a:t>Piattaforma Europa</a:t>
            </a:r>
          </a:p>
          <a:p>
            <a:pPr marL="914400" lvl="2" indent="-514350">
              <a:buClr>
                <a:srgbClr val="860E13"/>
              </a:buClr>
              <a:buFont typeface="Arial"/>
              <a:buAutoNum type="arabicPeriod"/>
            </a:pPr>
            <a:r>
              <a:rPr lang="it-IT" dirty="0" smtClean="0"/>
              <a:t>Stazione Marittima</a:t>
            </a:r>
          </a:p>
          <a:p>
            <a:pPr marL="400050" lvl="2" indent="0">
              <a:buClr>
                <a:srgbClr val="860E13"/>
              </a:buClr>
              <a:buNone/>
            </a:pPr>
            <a:endParaRPr lang="it-IT" dirty="0" smtClean="0"/>
          </a:p>
          <a:p>
            <a:pPr marL="514350" lvl="1" indent="-514350">
              <a:buClr>
                <a:srgbClr val="860E13"/>
              </a:buClr>
              <a:buFont typeface="Arial"/>
              <a:buAutoNum type="arabicPeriod"/>
            </a:pPr>
            <a:r>
              <a:rPr lang="it-IT" sz="3200" dirty="0" smtClean="0"/>
              <a:t>Per FASI DEL PROGETTO</a:t>
            </a:r>
          </a:p>
          <a:p>
            <a:pPr marL="914400" lvl="2" indent="-514350">
              <a:buClr>
                <a:srgbClr val="860E13"/>
              </a:buClr>
              <a:buFont typeface="Arial"/>
              <a:buAutoNum type="arabicPeriod"/>
            </a:pPr>
            <a:r>
              <a:rPr lang="it-IT" dirty="0" smtClean="0"/>
              <a:t>Le ragioni alla base</a:t>
            </a:r>
          </a:p>
          <a:p>
            <a:pPr marL="914400" lvl="2" indent="-514350">
              <a:buClr>
                <a:srgbClr val="860E13"/>
              </a:buClr>
              <a:buFont typeface="Arial"/>
              <a:buAutoNum type="arabicPeriod"/>
            </a:pPr>
            <a:r>
              <a:rPr lang="it-IT" dirty="0" smtClean="0"/>
              <a:t>Le caratteristiche del progetto</a:t>
            </a:r>
          </a:p>
          <a:p>
            <a:pPr marL="914400" lvl="2" indent="-514350">
              <a:buClr>
                <a:srgbClr val="860E13"/>
              </a:buClr>
              <a:buFont typeface="Arial"/>
              <a:buAutoNum type="arabicPeriod"/>
            </a:pPr>
            <a:r>
              <a:rPr lang="it-IT" dirty="0" smtClean="0"/>
              <a:t>Gli impatti del progetto</a:t>
            </a:r>
          </a:p>
          <a:p>
            <a:pPr marL="400050" lvl="2" indent="0">
              <a:buClr>
                <a:srgbClr val="860E13"/>
              </a:buClr>
              <a:buNone/>
            </a:pPr>
            <a:endParaRPr lang="it-IT" dirty="0" smtClean="0"/>
          </a:p>
          <a:p>
            <a:pPr marL="514350" lvl="1" indent="-514350">
              <a:buClr>
                <a:srgbClr val="860E13"/>
              </a:buClr>
              <a:buFont typeface="Arial"/>
              <a:buAutoNum type="arabicPeriod"/>
            </a:pPr>
            <a:r>
              <a:rPr lang="it-IT" sz="3200" dirty="0" smtClean="0"/>
              <a:t>Per AMBITO TEMATICO</a:t>
            </a:r>
            <a:endParaRPr lang="it-IT" sz="3200" dirty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57199" y="409545"/>
            <a:ext cx="7233139" cy="759343"/>
          </a:xfrm>
        </p:spPr>
        <p:txBody>
          <a:bodyPr>
            <a:normAutofit fontScale="85000" lnSpcReduction="10000"/>
          </a:bodyPr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 smtClean="0"/>
              <a:t>CATEGORIZZAZIONE DEI CONTRIBUTI</a:t>
            </a:r>
          </a:p>
        </p:txBody>
      </p:sp>
    </p:spTree>
    <p:extLst>
      <p:ext uri="{BB962C8B-B14F-4D97-AF65-F5344CB8AC3E}">
        <p14:creationId xmlns:p14="http://schemas.microsoft.com/office/powerpoint/2010/main" val="14215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57199" y="409545"/>
            <a:ext cx="7233139" cy="759343"/>
          </a:xfrm>
        </p:spPr>
        <p:txBody>
          <a:bodyPr>
            <a:normAutofit/>
          </a:bodyPr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dirty="0" smtClean="0"/>
              <a:t>AMBITI TEMATICI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31800" y="1320800"/>
            <a:ext cx="59182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all" dirty="0"/>
              <a:t>1.</a:t>
            </a:r>
            <a:r>
              <a:rPr lang="it-IT" sz="2400" cap="all" dirty="0"/>
              <a:t>	</a:t>
            </a:r>
            <a:r>
              <a:rPr lang="it-IT" sz="2400" b="1" cap="all" dirty="0"/>
              <a:t>CARATTERISTICHE TECNICHE	</a:t>
            </a:r>
          </a:p>
          <a:p>
            <a:r>
              <a:rPr lang="it-IT" sz="2400" b="1" cap="all" dirty="0"/>
              <a:t>2.</a:t>
            </a:r>
            <a:r>
              <a:rPr lang="it-IT" sz="2400" cap="all" dirty="0"/>
              <a:t>	</a:t>
            </a:r>
            <a:r>
              <a:rPr lang="it-IT" sz="2400" b="1" cap="all" dirty="0"/>
              <a:t>Ambiente e paesaggio	</a:t>
            </a:r>
          </a:p>
          <a:p>
            <a:r>
              <a:rPr lang="it-IT" sz="2400" b="1" cap="all" dirty="0"/>
              <a:t>3.</a:t>
            </a:r>
            <a:r>
              <a:rPr lang="it-IT" sz="2400" cap="all" dirty="0"/>
              <a:t>	</a:t>
            </a:r>
            <a:r>
              <a:rPr lang="it-IT" sz="2400" b="1" cap="all" dirty="0"/>
              <a:t>Tempi e costi di realizzazione	</a:t>
            </a:r>
          </a:p>
          <a:p>
            <a:r>
              <a:rPr lang="it-IT" sz="2400" b="1" cap="all" dirty="0"/>
              <a:t>4.</a:t>
            </a:r>
            <a:r>
              <a:rPr lang="it-IT" sz="2400" cap="all" dirty="0"/>
              <a:t>	</a:t>
            </a:r>
            <a:r>
              <a:rPr lang="it-IT" sz="2400" b="1" cap="all" dirty="0"/>
              <a:t>Infrastrutture per la mobilità	</a:t>
            </a:r>
          </a:p>
          <a:p>
            <a:r>
              <a:rPr lang="it-IT" sz="2400" b="1" cap="all" dirty="0"/>
              <a:t>5.</a:t>
            </a:r>
            <a:r>
              <a:rPr lang="it-IT" sz="2400" cap="all" dirty="0"/>
              <a:t>	</a:t>
            </a:r>
            <a:r>
              <a:rPr lang="it-IT" sz="2400" b="1" cap="all" dirty="0" smtClean="0"/>
              <a:t>Rischio d’incompiuto</a:t>
            </a:r>
            <a:endParaRPr lang="it-IT" sz="2400" b="1" cap="all" dirty="0"/>
          </a:p>
          <a:p>
            <a:r>
              <a:rPr lang="it-IT" sz="2400" b="1" cap="all" dirty="0"/>
              <a:t>6.</a:t>
            </a:r>
            <a:r>
              <a:rPr lang="it-IT" sz="2400" cap="all" dirty="0"/>
              <a:t>	</a:t>
            </a:r>
            <a:r>
              <a:rPr lang="it-IT" sz="2400" b="1" cap="all" dirty="0"/>
              <a:t>Occupazione	</a:t>
            </a:r>
          </a:p>
          <a:p>
            <a:r>
              <a:rPr lang="it-IT" sz="2400" b="1" cap="all" dirty="0"/>
              <a:t>7.</a:t>
            </a:r>
            <a:r>
              <a:rPr lang="it-IT" sz="2400" cap="all" dirty="0"/>
              <a:t>	</a:t>
            </a:r>
            <a:r>
              <a:rPr lang="it-IT" sz="2400" b="1" cap="all" dirty="0"/>
              <a:t>Investimenti e </a:t>
            </a:r>
            <a:r>
              <a:rPr lang="it-IT" sz="2400" b="1" cap="all" dirty="0" err="1"/>
              <a:t>project</a:t>
            </a:r>
            <a:r>
              <a:rPr lang="it-IT" sz="2400" b="1" cap="all" dirty="0"/>
              <a:t> </a:t>
            </a:r>
            <a:r>
              <a:rPr lang="it-IT" sz="2400" b="1" cap="all" dirty="0" err="1"/>
              <a:t>financing</a:t>
            </a:r>
            <a:r>
              <a:rPr lang="it-IT" sz="2400" b="1" cap="all" dirty="0"/>
              <a:t>	</a:t>
            </a:r>
          </a:p>
          <a:p>
            <a:r>
              <a:rPr lang="it-IT" sz="2400" b="1" cap="all" dirty="0"/>
              <a:t>8.</a:t>
            </a:r>
            <a:r>
              <a:rPr lang="it-IT" sz="2400" cap="all" dirty="0"/>
              <a:t>	</a:t>
            </a:r>
            <a:r>
              <a:rPr lang="it-IT" sz="2400" b="1" cap="all" dirty="0"/>
              <a:t>Sviluppo economico e </a:t>
            </a:r>
            <a:r>
              <a:rPr lang="it-IT" sz="2400" b="1" cap="all" dirty="0" smtClean="0"/>
              <a:t>territoriale</a:t>
            </a:r>
            <a:endParaRPr lang="it-IT" sz="2400" b="1" cap="all" dirty="0"/>
          </a:p>
          <a:p>
            <a:r>
              <a:rPr lang="it-IT" sz="2400" b="1" cap="all" dirty="0"/>
              <a:t>9.</a:t>
            </a:r>
            <a:r>
              <a:rPr lang="it-IT" sz="2400" cap="all" dirty="0"/>
              <a:t>	</a:t>
            </a:r>
            <a:r>
              <a:rPr lang="it-IT" sz="2400" b="1" cap="all" dirty="0"/>
              <a:t>Analisi di mercato e analisi costi/</a:t>
            </a:r>
            <a:r>
              <a:rPr lang="it-IT" sz="2400" b="1" cap="all" dirty="0" smtClean="0"/>
              <a:t>benefici</a:t>
            </a:r>
            <a:endParaRPr lang="it-IT" sz="2400" b="1" cap="all" dirty="0"/>
          </a:p>
          <a:p>
            <a:r>
              <a:rPr lang="it-IT" sz="2400" b="1" cap="all" dirty="0"/>
              <a:t>10.</a:t>
            </a:r>
            <a:r>
              <a:rPr lang="it-IT" sz="2400" cap="all" dirty="0"/>
              <a:t>	</a:t>
            </a:r>
            <a:r>
              <a:rPr lang="it-IT" sz="2400" b="1" cap="all" dirty="0" err="1"/>
              <a:t>Governance</a:t>
            </a:r>
            <a:r>
              <a:rPr lang="it-IT" sz="2400" b="1" cap="all" dirty="0"/>
              <a:t> e strategie	</a:t>
            </a:r>
          </a:p>
          <a:p>
            <a:r>
              <a:rPr lang="it-IT" sz="2400" b="1" cap="all" dirty="0"/>
              <a:t>11.</a:t>
            </a:r>
            <a:r>
              <a:rPr lang="it-IT" sz="2400" cap="all" dirty="0"/>
              <a:t>	</a:t>
            </a:r>
            <a:r>
              <a:rPr lang="it-IT" sz="2400" b="1" cap="all" dirty="0"/>
              <a:t>Rischio di Indicente Rilevante	</a:t>
            </a:r>
          </a:p>
          <a:p>
            <a:r>
              <a:rPr lang="it-IT" sz="2400" b="1" cap="all" dirty="0"/>
              <a:t>12.</a:t>
            </a:r>
            <a:r>
              <a:rPr lang="it-IT" sz="2400" cap="all" dirty="0"/>
              <a:t>	</a:t>
            </a:r>
            <a:r>
              <a:rPr lang="it-IT" sz="2400" b="1" cap="all" dirty="0"/>
              <a:t>Patrimonio storico	</a:t>
            </a:r>
          </a:p>
          <a:p>
            <a:r>
              <a:rPr lang="it-IT" sz="2400" b="1" cap="all" dirty="0"/>
              <a:t>13.</a:t>
            </a:r>
            <a:r>
              <a:rPr lang="it-IT" sz="2400" cap="all" dirty="0"/>
              <a:t>	</a:t>
            </a:r>
            <a:r>
              <a:rPr lang="it-IT" sz="2400" b="1" cap="all" dirty="0"/>
              <a:t>Partecipazione	</a:t>
            </a:r>
          </a:p>
          <a:p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426200" y="2387600"/>
            <a:ext cx="2336800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Alcune risposte sono già contenute </a:t>
            </a:r>
            <a:r>
              <a:rPr lang="it-IT" sz="2400" dirty="0"/>
              <a:t>n</a:t>
            </a:r>
            <a:r>
              <a:rPr lang="it-IT" sz="2400" dirty="0" smtClean="0"/>
              <a:t>el </a:t>
            </a:r>
            <a:r>
              <a:rPr lang="it-IT" sz="2400" dirty="0" smtClean="0"/>
              <a:t>dossier del dibattito. </a:t>
            </a:r>
          </a:p>
          <a:p>
            <a:r>
              <a:rPr lang="it-IT" sz="2400" dirty="0" smtClean="0"/>
              <a:t>Altre sono state fornite ex-novo.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5917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5" t="64069" r="11460" b="32126"/>
          <a:stretch/>
        </p:blipFill>
        <p:spPr bwMode="auto">
          <a:xfrm>
            <a:off x="39828" y="2190233"/>
            <a:ext cx="2804050" cy="33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1" t="54347" r="16901" b="41883"/>
          <a:stretch/>
        </p:blipFill>
        <p:spPr bwMode="auto">
          <a:xfrm>
            <a:off x="30841" y="4546912"/>
            <a:ext cx="1815935" cy="329516"/>
          </a:xfrm>
          <a:prstGeom prst="round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9" t="58238" r="12883" b="37552"/>
          <a:stretch/>
        </p:blipFill>
        <p:spPr bwMode="auto">
          <a:xfrm>
            <a:off x="110370" y="2522711"/>
            <a:ext cx="2490972" cy="36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7" t="78775" r="10600" b="19004"/>
          <a:stretch/>
        </p:blipFill>
        <p:spPr bwMode="auto">
          <a:xfrm>
            <a:off x="3153129" y="1473543"/>
            <a:ext cx="3026979" cy="1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18</a:t>
            </a:fld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SINTESI DEI 2 INCONTRI - </a:t>
            </a:r>
            <a:r>
              <a:rPr lang="fr-FR" dirty="0" err="1" smtClean="0"/>
              <a:t>Piattaforma</a:t>
            </a:r>
            <a:r>
              <a:rPr lang="fr-FR" dirty="0" smtClean="0"/>
              <a:t> 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1976" r="34714" b="1976"/>
          <a:stretch/>
        </p:blipFill>
        <p:spPr bwMode="auto">
          <a:xfrm>
            <a:off x="2107342" y="1958284"/>
            <a:ext cx="4072766" cy="403512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30117" r="11580" b="61043"/>
          <a:stretch/>
        </p:blipFill>
        <p:spPr bwMode="auto">
          <a:xfrm>
            <a:off x="6290487" y="3846786"/>
            <a:ext cx="2790454" cy="77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>
            <a:stCxn id="70" idx="1"/>
          </p:cNvCxnSpPr>
          <p:nvPr/>
        </p:nvCxnSpPr>
        <p:spPr>
          <a:xfrm flipH="1">
            <a:off x="5076497" y="1990339"/>
            <a:ext cx="875331" cy="716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5581683" y="4035972"/>
            <a:ext cx="740290" cy="2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>
            <a:off x="5581683" y="4480087"/>
            <a:ext cx="708805" cy="0"/>
          </a:xfrm>
          <a:prstGeom prst="straightConnector1">
            <a:avLst/>
          </a:prstGeom>
          <a:ln>
            <a:solidFill>
              <a:srgbClr val="9F5FC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 flipV="1">
            <a:off x="4493222" y="5704030"/>
            <a:ext cx="737477" cy="319374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V="1">
            <a:off x="2107342" y="4587767"/>
            <a:ext cx="667409" cy="6306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50510" r="16266" b="47400"/>
          <a:stretch/>
        </p:blipFill>
        <p:spPr bwMode="auto">
          <a:xfrm>
            <a:off x="471485" y="5647872"/>
            <a:ext cx="1960134" cy="18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6" t="72833" r="18616" b="22968"/>
          <a:stretch/>
        </p:blipFill>
        <p:spPr bwMode="auto">
          <a:xfrm>
            <a:off x="24062" y="1387137"/>
            <a:ext cx="1536032" cy="36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2" t="68158" r="17083" b="27167"/>
          <a:stretch/>
        </p:blipFill>
        <p:spPr bwMode="auto">
          <a:xfrm>
            <a:off x="47298" y="1754014"/>
            <a:ext cx="1799478" cy="40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7" name="Connecteur droit avec flèche 66"/>
          <p:cNvCxnSpPr/>
          <p:nvPr/>
        </p:nvCxnSpPr>
        <p:spPr>
          <a:xfrm>
            <a:off x="3366350" y="1586341"/>
            <a:ext cx="370077" cy="785897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21466" r="11580" b="75416"/>
          <a:stretch/>
        </p:blipFill>
        <p:spPr bwMode="auto">
          <a:xfrm>
            <a:off x="5951828" y="1854106"/>
            <a:ext cx="2790454" cy="27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25787" r="11580" b="70150"/>
          <a:stretch/>
        </p:blipFill>
        <p:spPr bwMode="auto">
          <a:xfrm>
            <a:off x="6321973" y="2706642"/>
            <a:ext cx="2790454" cy="35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6" t="54193" r="10388" b="42006"/>
          <a:stretch/>
        </p:blipFill>
        <p:spPr bwMode="auto">
          <a:xfrm>
            <a:off x="234995" y="4745081"/>
            <a:ext cx="1145697" cy="332194"/>
          </a:xfrm>
          <a:prstGeom prst="round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39318" r="11580" b="56263"/>
          <a:stretch/>
        </p:blipFill>
        <p:spPr bwMode="auto">
          <a:xfrm>
            <a:off x="5230699" y="5812226"/>
            <a:ext cx="2790454" cy="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3" t="43919" r="11580" b="51481"/>
          <a:stretch/>
        </p:blipFill>
        <p:spPr bwMode="auto">
          <a:xfrm>
            <a:off x="464428" y="5822394"/>
            <a:ext cx="2790454" cy="40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Connecteur droit avec flèche 24"/>
          <p:cNvCxnSpPr/>
          <p:nvPr/>
        </p:nvCxnSpPr>
        <p:spPr>
          <a:xfrm flipV="1">
            <a:off x="3153129" y="5458681"/>
            <a:ext cx="398259" cy="53472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6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Marco Tartaglini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6429" y="3094616"/>
            <a:ext cx="7641771" cy="1752600"/>
          </a:xfrm>
        </p:spPr>
        <p:txBody>
          <a:bodyPr/>
          <a:lstStyle/>
          <a:p>
            <a:r>
              <a:rPr lang="it-IT" b="0" dirty="0" smtClean="0"/>
              <a:t>La progettazione della Piattaforma Europa</a:t>
            </a:r>
          </a:p>
          <a:p>
            <a:r>
              <a:rPr lang="it-IT" dirty="0" smtClean="0"/>
              <a:t>Modimar </a:t>
            </a:r>
            <a:r>
              <a:rPr lang="it-IT" dirty="0"/>
              <a:t>srl aspetti </a:t>
            </a:r>
            <a:r>
              <a:rPr lang="it-IT" dirty="0" smtClean="0"/>
              <a:t>tecnici</a:t>
            </a:r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6" name="Picture 5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367" y="3982046"/>
            <a:ext cx="870158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Sophie Guillain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0" dirty="0" smtClean="0"/>
              <a:t>Responsabile del Dibattito Pubblico</a:t>
            </a:r>
            <a:endParaRPr lang="it-IT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38211"/>
            <a:ext cx="1390004" cy="14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8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30618" cy="1362075"/>
          </a:xfrm>
        </p:spPr>
        <p:txBody>
          <a:bodyPr/>
          <a:lstStyle/>
          <a:p>
            <a:r>
              <a:rPr lang="it-IT" dirty="0"/>
              <a:t>3</a:t>
            </a:r>
            <a:r>
              <a:rPr lang="it-IT" dirty="0" smtClean="0"/>
              <a:t>. PRESENTAZIONE DEL PROGETTO di </a:t>
            </a:r>
            <a:r>
              <a:rPr lang="it-IT" dirty="0" smtClean="0"/>
              <a:t>Piattaforma </a:t>
            </a:r>
            <a:r>
              <a:rPr lang="it-IT" dirty="0" smtClean="0"/>
              <a:t>Europa A DIBATTITO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6" descr="loghi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14" y="230437"/>
            <a:ext cx="1154317" cy="1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pic>
        <p:nvPicPr>
          <p:cNvPr id="5" name="Immagine 4" descr="23 vaschecolmat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6200"/>
            <a:ext cx="9144000" cy="608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63801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							</a:t>
            </a:r>
            <a:r>
              <a:rPr lang="en-US" sz="3200" b="1" dirty="0" smtClean="0">
                <a:solidFill>
                  <a:srgbClr val="860E13"/>
                </a:solidFill>
              </a:rPr>
              <a:t>EUROPA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81893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0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140633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"/>
          <p:cNvSpPr txBox="1"/>
          <p:nvPr/>
        </p:nvSpPr>
        <p:spPr>
          <a:xfrm>
            <a:off x="796621" y="1997777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860E13"/>
                </a:solidFill>
              </a:rPr>
              <a:t>Le </a:t>
            </a:r>
            <a:r>
              <a:rPr lang="en-US" sz="2400" i="1" dirty="0" err="1" smtClean="0">
                <a:solidFill>
                  <a:srgbClr val="860E13"/>
                </a:solidFill>
              </a:rPr>
              <a:t>ragioni</a:t>
            </a:r>
            <a:r>
              <a:rPr lang="en-US" sz="2400" i="1" dirty="0" smtClean="0">
                <a:solidFill>
                  <a:srgbClr val="860E13"/>
                </a:solidFill>
              </a:rPr>
              <a:t> del </a:t>
            </a:r>
            <a:r>
              <a:rPr lang="en-US" sz="2400" i="1" dirty="0" err="1" smtClean="0">
                <a:solidFill>
                  <a:srgbClr val="860E13"/>
                </a:solidFill>
              </a:rPr>
              <a:t>progetto</a:t>
            </a:r>
            <a:endParaRPr lang="en-US" sz="2400" b="1" i="1" dirty="0">
              <a:solidFill>
                <a:srgbClr val="860E13"/>
              </a:solidFill>
            </a:endParaRP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197172508"/>
              </p:ext>
            </p:extLst>
          </p:nvPr>
        </p:nvGraphicFramePr>
        <p:xfrm>
          <a:off x="677424" y="2412402"/>
          <a:ext cx="802759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4013480" y="3763178"/>
            <a:ext cx="1426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2"/>
                </a:solidFill>
              </a:rPr>
              <a:t>Piano Regolatore Portuale</a:t>
            </a:r>
            <a:endParaRPr lang="it-IT" b="1" dirty="0">
              <a:solidFill>
                <a:schemeClr val="accent2"/>
              </a:solidFill>
            </a:endParaRPr>
          </a:p>
        </p:txBody>
      </p:sp>
      <p:pic>
        <p:nvPicPr>
          <p:cNvPr id="9" name="Picture 6" descr="loghi.pn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PE1caratteristich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330200"/>
            <a:ext cx="9002268" cy="61950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532633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PIATTAFORMA </a:t>
            </a:r>
            <a:r>
              <a:rPr lang="en-US" sz="3200" b="1" dirty="0" smtClean="0">
                <a:solidFill>
                  <a:schemeClr val="bg1"/>
                </a:solidFill>
              </a:rPr>
              <a:t>EUROPA – </a:t>
            </a:r>
            <a:r>
              <a:rPr lang="en-US" sz="3200" b="1" dirty="0" err="1" smtClean="0">
                <a:solidFill>
                  <a:schemeClr val="bg1"/>
                </a:solidFill>
              </a:rPr>
              <a:t>fase</a:t>
            </a:r>
            <a:r>
              <a:rPr lang="en-US" sz="3200" b="1" dirty="0" smtClean="0">
                <a:solidFill>
                  <a:schemeClr val="bg1"/>
                </a:solidFill>
              </a:rPr>
              <a:t> 1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96621" y="5917777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bg1"/>
                </a:solidFill>
              </a:rPr>
              <a:t>Caratteristiche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7" name="Picture 6" descr="loghi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pic>
        <p:nvPicPr>
          <p:cNvPr id="4" name="Immagine 3" descr="8 Schermata 2016-03-01 alle 15.46.0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56500"/>
            <a:ext cx="9144000" cy="5150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516953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PIATTAFORMA </a:t>
            </a:r>
            <a:r>
              <a:rPr lang="en-US" sz="3200" b="1" dirty="0" smtClean="0">
                <a:solidFill>
                  <a:srgbClr val="FFFFFF"/>
                </a:solidFill>
              </a:rPr>
              <a:t>EUROPA - </a:t>
            </a:r>
            <a:r>
              <a:rPr lang="en-US" sz="3200" b="1" dirty="0" err="1" smtClean="0">
                <a:solidFill>
                  <a:srgbClr val="FFFFFF"/>
                </a:solidFill>
              </a:rPr>
              <a:t>fase</a:t>
            </a:r>
            <a:r>
              <a:rPr lang="en-US" sz="3200" b="1" dirty="0" smtClean="0">
                <a:solidFill>
                  <a:srgbClr val="FFFFFF"/>
                </a:solidFill>
              </a:rPr>
              <a:t> 1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96621" y="5760977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FFFF"/>
                </a:solidFill>
              </a:rPr>
              <a:t>Fase</a:t>
            </a:r>
            <a:r>
              <a:rPr lang="en-US" sz="2400" i="1" dirty="0" smtClean="0">
                <a:solidFill>
                  <a:srgbClr val="FFFFFF"/>
                </a:solidFill>
              </a:rPr>
              <a:t> 1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  <p:pic>
        <p:nvPicPr>
          <p:cNvPr id="9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4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uppo 105"/>
          <p:cNvGrpSpPr>
            <a:grpSpLocks/>
          </p:cNvGrpSpPr>
          <p:nvPr/>
        </p:nvGrpSpPr>
        <p:grpSpPr bwMode="auto">
          <a:xfrm>
            <a:off x="106363" y="1219200"/>
            <a:ext cx="8931275" cy="5105400"/>
            <a:chOff x="60325" y="1447800"/>
            <a:chExt cx="9034463" cy="5216525"/>
          </a:xfrm>
        </p:grpSpPr>
        <p:pic>
          <p:nvPicPr>
            <p:cNvPr id="15365" name="Immagine 4" descr="stato di fatto_rev3-A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1" t="4027" r="7500" b="25333"/>
            <a:stretch>
              <a:fillRect/>
            </a:stretch>
          </p:blipFill>
          <p:spPr bwMode="auto">
            <a:xfrm>
              <a:off x="60325" y="1447800"/>
              <a:ext cx="9034463" cy="517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6" name="Group 59"/>
            <p:cNvGrpSpPr>
              <a:grpSpLocks/>
            </p:cNvGrpSpPr>
            <p:nvPr/>
          </p:nvGrpSpPr>
          <p:grpSpPr bwMode="auto">
            <a:xfrm>
              <a:off x="7620000" y="6096000"/>
              <a:ext cx="971550" cy="457200"/>
              <a:chOff x="303" y="4722"/>
              <a:chExt cx="1152" cy="936"/>
            </a:xfrm>
          </p:grpSpPr>
          <p:sp>
            <p:nvSpPr>
              <p:cNvPr id="15461" name="WordArt 56"/>
              <p:cNvSpPr>
                <a:spLocks noChangeArrowheads="1" noChangeShapeType="1" noTextEdit="1"/>
              </p:cNvSpPr>
              <p:nvPr/>
            </p:nvSpPr>
            <p:spPr bwMode="auto">
              <a:xfrm>
                <a:off x="303" y="4722"/>
                <a:ext cx="1146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  <a:ea typeface="Arial Black"/>
                    <a:cs typeface="Arial Black"/>
                  </a:rPr>
                  <a:t>ACQUA</a:t>
                </a:r>
              </a:p>
            </p:txBody>
          </p:sp>
          <p:sp>
            <p:nvSpPr>
              <p:cNvPr id="15462" name="WordArt 5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03" y="5250"/>
                <a:ext cx="1146" cy="4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de-DE" sz="3600" kern="10"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solidFill>
                      <a:srgbClr val="595959"/>
                    </a:solidFill>
                    <a:latin typeface="Arial Black"/>
                    <a:ea typeface="Arial Black"/>
                    <a:cs typeface="Arial Black"/>
                  </a:rPr>
                  <a:t>TECNO</a:t>
                </a:r>
                <a:endParaRPr lang="en-US" sz="3600" kern="10"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solidFill>
                    <a:srgbClr val="595959"/>
                  </a:solidFill>
                  <a:latin typeface="Arial Black"/>
                  <a:ea typeface="Arial Black"/>
                  <a:cs typeface="Arial Black"/>
                </a:endParaRPr>
              </a:p>
            </p:txBody>
          </p:sp>
          <p:sp>
            <p:nvSpPr>
              <p:cNvPr id="15463" name="Line 58"/>
              <p:cNvSpPr>
                <a:spLocks noChangeShapeType="1"/>
              </p:cNvSpPr>
              <p:nvPr/>
            </p:nvSpPr>
            <p:spPr bwMode="auto">
              <a:xfrm>
                <a:off x="303" y="5190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5367" name="Group 153"/>
            <p:cNvGrpSpPr>
              <a:grpSpLocks noChangeAspect="1"/>
            </p:cNvGrpSpPr>
            <p:nvPr/>
          </p:nvGrpSpPr>
          <p:grpSpPr bwMode="auto">
            <a:xfrm>
              <a:off x="2286000" y="6172200"/>
              <a:ext cx="1504950" cy="250825"/>
              <a:chOff x="418" y="3755"/>
              <a:chExt cx="1075" cy="180"/>
            </a:xfrm>
          </p:grpSpPr>
          <p:grpSp>
            <p:nvGrpSpPr>
              <p:cNvPr id="15370" name="Group 61"/>
              <p:cNvGrpSpPr>
                <a:grpSpLocks noChangeAspect="1"/>
              </p:cNvGrpSpPr>
              <p:nvPr/>
            </p:nvGrpSpPr>
            <p:grpSpPr bwMode="auto">
              <a:xfrm>
                <a:off x="1170" y="3764"/>
                <a:ext cx="150" cy="160"/>
                <a:chOff x="110793011" y="110504379"/>
                <a:chExt cx="412338" cy="432000"/>
              </a:xfrm>
            </p:grpSpPr>
            <p:sp>
              <p:nvSpPr>
                <p:cNvPr id="15455" name="Freeform 62"/>
                <p:cNvSpPr>
                  <a:spLocks noChangeAspect="1"/>
                </p:cNvSpPr>
                <p:nvPr/>
              </p:nvSpPr>
              <p:spPr bwMode="auto">
                <a:xfrm>
                  <a:off x="110795784" y="110800538"/>
                  <a:ext cx="409565" cy="118846"/>
                </a:xfrm>
                <a:custGeom>
                  <a:avLst/>
                  <a:gdLst>
                    <a:gd name="T0" fmla="*/ 0 w 266700"/>
                    <a:gd name="T1" fmla="*/ 2147483647 h 77390"/>
                    <a:gd name="T2" fmla="*/ 2147483647 w 266700"/>
                    <a:gd name="T3" fmla="*/ 2147483647 h 77390"/>
                    <a:gd name="T4" fmla="*/ 2147483647 w 266700"/>
                    <a:gd name="T5" fmla="*/ 2147483647 h 77390"/>
                    <a:gd name="T6" fmla="*/ 2147483647 w 266700"/>
                    <a:gd name="T7" fmla="*/ 0 h 77390"/>
                    <a:gd name="T8" fmla="*/ 1418902456 w 266700"/>
                    <a:gd name="T9" fmla="*/ 2147483647 h 77390"/>
                    <a:gd name="T10" fmla="*/ 0 w 266700"/>
                    <a:gd name="T11" fmla="*/ 2147483647 h 773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6700"/>
                    <a:gd name="T19" fmla="*/ 0 h 77390"/>
                    <a:gd name="T20" fmla="*/ 266700 w 266700"/>
                    <a:gd name="T21" fmla="*/ 77390 h 773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6700" h="77390">
                      <a:moveTo>
                        <a:pt x="0" y="77390"/>
                      </a:moveTo>
                      <a:lnTo>
                        <a:pt x="266700" y="77390"/>
                      </a:lnTo>
                      <a:lnTo>
                        <a:pt x="261937" y="70247"/>
                      </a:lnTo>
                      <a:lnTo>
                        <a:pt x="129778" y="0"/>
                      </a:lnTo>
                      <a:lnTo>
                        <a:pt x="2381" y="67865"/>
                      </a:lnTo>
                      <a:lnTo>
                        <a:pt x="0" y="77390"/>
                      </a:lnTo>
                      <a:close/>
                    </a:path>
                  </a:pathLst>
                </a:custGeom>
                <a:solidFill>
                  <a:srgbClr val="00FFFF">
                    <a:alpha val="1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36576" tIns="36576" rIns="36576" bIns="36576"/>
                <a:lstStyle/>
                <a:p>
                  <a:endParaRPr lang="en-US"/>
                </a:p>
              </p:txBody>
            </p:sp>
            <p:sp>
              <p:nvSpPr>
                <p:cNvPr id="15456" name="Freeform 63"/>
                <p:cNvSpPr>
                  <a:spLocks noChangeAspect="1"/>
                </p:cNvSpPr>
                <p:nvPr/>
              </p:nvSpPr>
              <p:spPr bwMode="auto">
                <a:xfrm>
                  <a:off x="110793011" y="110512258"/>
                  <a:ext cx="409444" cy="418347"/>
                </a:xfrm>
                <a:custGeom>
                  <a:avLst/>
                  <a:gdLst>
                    <a:gd name="T0" fmla="*/ 0 w 409444"/>
                    <a:gd name="T1" fmla="*/ 418347 h 418347"/>
                    <a:gd name="T2" fmla="*/ 1583 w 409444"/>
                    <a:gd name="T3" fmla="*/ 108544 h 418347"/>
                    <a:gd name="T4" fmla="*/ 202224 w 409444"/>
                    <a:gd name="T5" fmla="*/ 0 h 418347"/>
                    <a:gd name="T6" fmla="*/ 409444 w 409444"/>
                    <a:gd name="T7" fmla="*/ 111833 h 418347"/>
                    <a:gd name="T8" fmla="*/ 406155 w 409444"/>
                    <a:gd name="T9" fmla="*/ 401284 h 418347"/>
                    <a:gd name="T10" fmla="*/ 0 w 409444"/>
                    <a:gd name="T11" fmla="*/ 418347 h 4183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9444"/>
                    <a:gd name="T19" fmla="*/ 0 h 418347"/>
                    <a:gd name="T20" fmla="*/ 409444 w 409444"/>
                    <a:gd name="T21" fmla="*/ 418347 h 41834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9444" h="418347">
                      <a:moveTo>
                        <a:pt x="0" y="418347"/>
                      </a:moveTo>
                      <a:lnTo>
                        <a:pt x="1583" y="108544"/>
                      </a:lnTo>
                      <a:lnTo>
                        <a:pt x="202224" y="0"/>
                      </a:lnTo>
                      <a:lnTo>
                        <a:pt x="409444" y="111833"/>
                      </a:lnTo>
                      <a:lnTo>
                        <a:pt x="406155" y="401284"/>
                      </a:lnTo>
                      <a:lnTo>
                        <a:pt x="0" y="418347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9525">
                  <a:solidFill>
                    <a:srgbClr val="929292"/>
                  </a:solidFill>
                  <a:round/>
                  <a:headEnd/>
                  <a:tailEnd/>
                </a:ln>
              </p:spPr>
              <p:txBody>
                <a:bodyPr lIns="36576" tIns="36576" rIns="36576" bIns="36576"/>
                <a:lstStyle/>
                <a:p>
                  <a:endParaRPr lang="en-US"/>
                </a:p>
              </p:txBody>
            </p:sp>
            <p:grpSp>
              <p:nvGrpSpPr>
                <p:cNvPr id="15457" name="Group 64"/>
                <p:cNvGrpSpPr>
                  <a:grpSpLocks noChangeAspect="1"/>
                </p:cNvGrpSpPr>
                <p:nvPr/>
              </p:nvGrpSpPr>
              <p:grpSpPr bwMode="auto">
                <a:xfrm>
                  <a:off x="110797251" y="110504379"/>
                  <a:ext cx="404079" cy="432000"/>
                  <a:chOff x="110779915" y="110504379"/>
                  <a:chExt cx="404079" cy="408070"/>
                </a:xfrm>
              </p:grpSpPr>
              <p:sp>
                <p:nvSpPr>
                  <p:cNvPr id="15458" name="Freeform 65"/>
                  <p:cNvSpPr>
                    <a:spLocks noChangeAspect="1"/>
                  </p:cNvSpPr>
                  <p:nvPr/>
                </p:nvSpPr>
                <p:spPr bwMode="auto">
                  <a:xfrm>
                    <a:off x="110779915" y="110800920"/>
                    <a:ext cx="404079" cy="111529"/>
                  </a:xfrm>
                  <a:custGeom>
                    <a:avLst/>
                    <a:gdLst>
                      <a:gd name="T0" fmla="*/ 0 w 263128"/>
                      <a:gd name="T1" fmla="*/ 1661808678 h 80962"/>
                      <a:gd name="T2" fmla="*/ 2147483647 w 263128"/>
                      <a:gd name="T3" fmla="*/ 0 h 80962"/>
                      <a:gd name="T4" fmla="*/ 2147483647 w 263128"/>
                      <a:gd name="T5" fmla="*/ 1637396512 h 80962"/>
                      <a:gd name="T6" fmla="*/ 0 60000 65536"/>
                      <a:gd name="T7" fmla="*/ 0 60000 65536"/>
                      <a:gd name="T8" fmla="*/ 0 60000 65536"/>
                      <a:gd name="T9" fmla="*/ 0 w 263128"/>
                      <a:gd name="T10" fmla="*/ 0 h 80962"/>
                      <a:gd name="T11" fmla="*/ 263128 w 263128"/>
                      <a:gd name="T12" fmla="*/ 80962 h 809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3128" h="80962">
                        <a:moveTo>
                          <a:pt x="0" y="80962"/>
                        </a:moveTo>
                        <a:lnTo>
                          <a:pt x="128588" y="0"/>
                        </a:lnTo>
                        <a:lnTo>
                          <a:pt x="263128" y="79772"/>
                        </a:lnTo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59" name="Freeform 66"/>
                  <p:cNvSpPr>
                    <a:spLocks noChangeAspect="1"/>
                  </p:cNvSpPr>
                  <p:nvPr/>
                </p:nvSpPr>
                <p:spPr bwMode="auto">
                  <a:xfrm>
                    <a:off x="110779915" y="110653564"/>
                    <a:ext cx="404079" cy="111529"/>
                  </a:xfrm>
                  <a:custGeom>
                    <a:avLst/>
                    <a:gdLst>
                      <a:gd name="T0" fmla="*/ 0 w 263128"/>
                      <a:gd name="T1" fmla="*/ 1661808678 h 80962"/>
                      <a:gd name="T2" fmla="*/ 2147483647 w 263128"/>
                      <a:gd name="T3" fmla="*/ 0 h 80962"/>
                      <a:gd name="T4" fmla="*/ 2147483647 w 263128"/>
                      <a:gd name="T5" fmla="*/ 1637396512 h 80962"/>
                      <a:gd name="T6" fmla="*/ 0 60000 65536"/>
                      <a:gd name="T7" fmla="*/ 0 60000 65536"/>
                      <a:gd name="T8" fmla="*/ 0 60000 65536"/>
                      <a:gd name="T9" fmla="*/ 0 w 263128"/>
                      <a:gd name="T10" fmla="*/ 0 h 80962"/>
                      <a:gd name="T11" fmla="*/ 263128 w 263128"/>
                      <a:gd name="T12" fmla="*/ 80962 h 809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3128" h="80962">
                        <a:moveTo>
                          <a:pt x="0" y="80962"/>
                        </a:moveTo>
                        <a:lnTo>
                          <a:pt x="128588" y="0"/>
                        </a:lnTo>
                        <a:lnTo>
                          <a:pt x="263128" y="79772"/>
                        </a:lnTo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60" name="Freeform 67"/>
                  <p:cNvSpPr>
                    <a:spLocks noChangeAspect="1"/>
                  </p:cNvSpPr>
                  <p:nvPr/>
                </p:nvSpPr>
                <p:spPr bwMode="auto">
                  <a:xfrm>
                    <a:off x="110779915" y="110504379"/>
                    <a:ext cx="404079" cy="111529"/>
                  </a:xfrm>
                  <a:custGeom>
                    <a:avLst/>
                    <a:gdLst>
                      <a:gd name="T0" fmla="*/ 0 w 263128"/>
                      <a:gd name="T1" fmla="*/ 1661808678 h 80962"/>
                      <a:gd name="T2" fmla="*/ 2147483647 w 263128"/>
                      <a:gd name="T3" fmla="*/ 0 h 80962"/>
                      <a:gd name="T4" fmla="*/ 2147483647 w 263128"/>
                      <a:gd name="T5" fmla="*/ 1637396512 h 80962"/>
                      <a:gd name="T6" fmla="*/ 0 60000 65536"/>
                      <a:gd name="T7" fmla="*/ 0 60000 65536"/>
                      <a:gd name="T8" fmla="*/ 0 60000 65536"/>
                      <a:gd name="T9" fmla="*/ 0 w 263128"/>
                      <a:gd name="T10" fmla="*/ 0 h 80962"/>
                      <a:gd name="T11" fmla="*/ 263128 w 263128"/>
                      <a:gd name="T12" fmla="*/ 80962 h 809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3128" h="80962">
                        <a:moveTo>
                          <a:pt x="0" y="80962"/>
                        </a:moveTo>
                        <a:lnTo>
                          <a:pt x="128588" y="0"/>
                        </a:lnTo>
                        <a:lnTo>
                          <a:pt x="263128" y="79772"/>
                        </a:lnTo>
                      </a:path>
                    </a:pathLst>
                  </a:cu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371" name="Group 68"/>
              <p:cNvGrpSpPr>
                <a:grpSpLocks noChangeAspect="1"/>
              </p:cNvGrpSpPr>
              <p:nvPr/>
            </p:nvGrpSpPr>
            <p:grpSpPr bwMode="auto">
              <a:xfrm>
                <a:off x="418" y="3755"/>
                <a:ext cx="1075" cy="180"/>
                <a:chOff x="108759675" y="110742600"/>
                <a:chExt cx="1706085" cy="284379"/>
              </a:xfrm>
            </p:grpSpPr>
            <p:grpSp>
              <p:nvGrpSpPr>
                <p:cNvPr id="15372" name="Group 69"/>
                <p:cNvGrpSpPr>
                  <a:grpSpLocks noChangeAspect="1"/>
                </p:cNvGrpSpPr>
                <p:nvPr/>
              </p:nvGrpSpPr>
              <p:grpSpPr bwMode="auto">
                <a:xfrm>
                  <a:off x="110215261" y="110756837"/>
                  <a:ext cx="236587" cy="71867"/>
                  <a:chOff x="111891675" y="110814600"/>
                  <a:chExt cx="411620" cy="125037"/>
                </a:xfrm>
              </p:grpSpPr>
              <p:sp>
                <p:nvSpPr>
                  <p:cNvPr id="15453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111892609" y="110814843"/>
                    <a:ext cx="410686" cy="124794"/>
                  </a:xfrm>
                  <a:custGeom>
                    <a:avLst/>
                    <a:gdLst>
                      <a:gd name="T0" fmla="*/ 0 w 410686"/>
                      <a:gd name="T1" fmla="*/ 120256 h 124794"/>
                      <a:gd name="T2" fmla="*/ 0 w 410686"/>
                      <a:gd name="T3" fmla="*/ 0 h 124794"/>
                      <a:gd name="T4" fmla="*/ 401610 w 410686"/>
                      <a:gd name="T5" fmla="*/ 0 h 124794"/>
                      <a:gd name="T6" fmla="*/ 258664 w 410686"/>
                      <a:gd name="T7" fmla="*/ 68069 h 124794"/>
                      <a:gd name="T8" fmla="*/ 410686 w 410686"/>
                      <a:gd name="T9" fmla="*/ 124794 h 124794"/>
                      <a:gd name="T10" fmla="*/ 0 w 410686"/>
                      <a:gd name="T11" fmla="*/ 120256 h 1247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686"/>
                      <a:gd name="T19" fmla="*/ 0 h 124794"/>
                      <a:gd name="T20" fmla="*/ 410686 w 410686"/>
                      <a:gd name="T21" fmla="*/ 124794 h 1247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686" h="124794">
                        <a:moveTo>
                          <a:pt x="0" y="120256"/>
                        </a:moveTo>
                        <a:lnTo>
                          <a:pt x="0" y="0"/>
                        </a:lnTo>
                        <a:lnTo>
                          <a:pt x="401610" y="0"/>
                        </a:lnTo>
                        <a:lnTo>
                          <a:pt x="258664" y="68069"/>
                        </a:lnTo>
                        <a:lnTo>
                          <a:pt x="410686" y="124794"/>
                        </a:lnTo>
                        <a:lnTo>
                          <a:pt x="0" y="120256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54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111891675" y="110814600"/>
                    <a:ext cx="405908" cy="121753"/>
                  </a:xfrm>
                  <a:custGeom>
                    <a:avLst/>
                    <a:gdLst>
                      <a:gd name="T0" fmla="*/ 0 w 264319"/>
                      <a:gd name="T1" fmla="*/ 1940018731 h 88106"/>
                      <a:gd name="T2" fmla="*/ 0 w 264319"/>
                      <a:gd name="T3" fmla="*/ 0 h 88106"/>
                      <a:gd name="T4" fmla="*/ 2147483647 w 264319"/>
                      <a:gd name="T5" fmla="*/ 0 h 88106"/>
                      <a:gd name="T6" fmla="*/ 2147483647 w 264319"/>
                      <a:gd name="T7" fmla="*/ 1158638816 h 88106"/>
                      <a:gd name="T8" fmla="*/ 2147483647 w 264319"/>
                      <a:gd name="T9" fmla="*/ 1993898403 h 88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319"/>
                      <a:gd name="T16" fmla="*/ 0 h 88106"/>
                      <a:gd name="T17" fmla="*/ 264319 w 264319"/>
                      <a:gd name="T18" fmla="*/ 88106 h 88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319" h="88106">
                        <a:moveTo>
                          <a:pt x="0" y="85725"/>
                        </a:moveTo>
                        <a:lnTo>
                          <a:pt x="0" y="0"/>
                        </a:lnTo>
                        <a:lnTo>
                          <a:pt x="264319" y="0"/>
                        </a:lnTo>
                        <a:lnTo>
                          <a:pt x="167878" y="51197"/>
                        </a:lnTo>
                        <a:lnTo>
                          <a:pt x="264319" y="88106"/>
                        </a:lnTo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373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09552136" y="110752884"/>
                  <a:ext cx="92432" cy="244611"/>
                </a:xfrm>
                <a:prstGeom prst="rect">
                  <a:avLst/>
                </a:prstGeom>
                <a:solidFill>
                  <a:srgbClr val="929292"/>
                </a:solidFill>
                <a:ln w="9525">
                  <a:solidFill>
                    <a:srgbClr val="929292"/>
                  </a:solidFill>
                  <a:miter lim="800000"/>
                  <a:headEnd/>
                  <a:tailEnd/>
                </a:ln>
              </p:spPr>
              <p:txBody>
                <a:bodyPr lIns="36576" tIns="36576" rIns="36576" bIns="36576"/>
                <a:lstStyle/>
                <a:p>
                  <a:pPr>
                    <a:lnSpc>
                      <a:spcPct val="120000"/>
                    </a:lnSpc>
                    <a:spcBef>
                      <a:spcPct val="20000"/>
                    </a:spcBef>
                    <a:buClr>
                      <a:schemeClr val="tx1"/>
                    </a:buClr>
                    <a:buSzPct val="90000"/>
                    <a:buFontTx/>
                    <a:buChar char="•"/>
                  </a:pPr>
                  <a:endParaRPr lang="it-IT"/>
                </a:p>
              </p:txBody>
            </p:sp>
            <p:grpSp>
              <p:nvGrpSpPr>
                <p:cNvPr id="15374" name="Group 73"/>
                <p:cNvGrpSpPr>
                  <a:grpSpLocks noChangeAspect="1"/>
                </p:cNvGrpSpPr>
                <p:nvPr/>
              </p:nvGrpSpPr>
              <p:grpSpPr bwMode="auto">
                <a:xfrm>
                  <a:off x="108759675" y="110742600"/>
                  <a:ext cx="236296" cy="249559"/>
                  <a:chOff x="108663280" y="110440478"/>
                  <a:chExt cx="411113" cy="434190"/>
                </a:xfrm>
              </p:grpSpPr>
              <p:sp>
                <p:nvSpPr>
                  <p:cNvPr id="15446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108669948" y="110466205"/>
                    <a:ext cx="401501" cy="408463"/>
                  </a:xfrm>
                  <a:custGeom>
                    <a:avLst/>
                    <a:gdLst>
                      <a:gd name="T0" fmla="*/ 0 w 401501"/>
                      <a:gd name="T1" fmla="*/ 406142 h 408463"/>
                      <a:gd name="T2" fmla="*/ 0 w 401501"/>
                      <a:gd name="T3" fmla="*/ 0 h 408463"/>
                      <a:gd name="T4" fmla="*/ 194948 w 401501"/>
                      <a:gd name="T5" fmla="*/ 60341 h 408463"/>
                      <a:gd name="T6" fmla="*/ 401501 w 401501"/>
                      <a:gd name="T7" fmla="*/ 0 h 408463"/>
                      <a:gd name="T8" fmla="*/ 401501 w 401501"/>
                      <a:gd name="T9" fmla="*/ 408463 h 408463"/>
                      <a:gd name="T10" fmla="*/ 0 w 401501"/>
                      <a:gd name="T11" fmla="*/ 406142 h 4084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01501"/>
                      <a:gd name="T19" fmla="*/ 0 h 408463"/>
                      <a:gd name="T20" fmla="*/ 401501 w 401501"/>
                      <a:gd name="T21" fmla="*/ 408463 h 40846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01501" h="408463">
                        <a:moveTo>
                          <a:pt x="0" y="406142"/>
                        </a:moveTo>
                        <a:lnTo>
                          <a:pt x="0" y="0"/>
                        </a:lnTo>
                        <a:lnTo>
                          <a:pt x="194948" y="60341"/>
                        </a:lnTo>
                        <a:lnTo>
                          <a:pt x="401501" y="0"/>
                        </a:lnTo>
                        <a:lnTo>
                          <a:pt x="401501" y="408463"/>
                        </a:lnTo>
                        <a:lnTo>
                          <a:pt x="0" y="406142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grpSp>
                <p:nvGrpSpPr>
                  <p:cNvPr id="15447" name="Group 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8663280" y="110440478"/>
                    <a:ext cx="411113" cy="432920"/>
                    <a:chOff x="108830884" y="110098173"/>
                    <a:chExt cx="268949" cy="281908"/>
                  </a:xfrm>
                </p:grpSpPr>
                <p:sp>
                  <p:nvSpPr>
                    <p:cNvPr id="15448" name="Line 7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8833025" y="110115762"/>
                      <a:ext cx="0" cy="2631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2929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9" name="Line 7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9099833" y="110115726"/>
                      <a:ext cx="0" cy="2631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2929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50" name="Line 7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7100000" flipV="1">
                      <a:off x="108896725" y="110066501"/>
                      <a:ext cx="4217" cy="135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2929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51" name="Line 7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4500000">
                      <a:off x="108995149" y="110073946"/>
                      <a:ext cx="71678" cy="12013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2929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52" name="Line 8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8834246" y="110380081"/>
                      <a:ext cx="26550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929292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375" name="Group 81"/>
                <p:cNvGrpSpPr>
                  <a:grpSpLocks noChangeAspect="1"/>
                </p:cNvGrpSpPr>
                <p:nvPr/>
              </p:nvGrpSpPr>
              <p:grpSpPr bwMode="auto">
                <a:xfrm>
                  <a:off x="108773344" y="110757653"/>
                  <a:ext cx="237310" cy="266446"/>
                  <a:chOff x="108687675" y="110490600"/>
                  <a:chExt cx="412877" cy="434183"/>
                </a:xfrm>
              </p:grpSpPr>
              <p:grpSp>
                <p:nvGrpSpPr>
                  <p:cNvPr id="15437" name="Group 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8688612" y="110513814"/>
                    <a:ext cx="411940" cy="410969"/>
                    <a:chOff x="108688612" y="110513814"/>
                    <a:chExt cx="411940" cy="410969"/>
                  </a:xfrm>
                </p:grpSpPr>
                <p:sp>
                  <p:nvSpPr>
                    <p:cNvPr id="15444" name="Freeform 8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8688612" y="110513814"/>
                      <a:ext cx="409619" cy="310317"/>
                    </a:xfrm>
                    <a:custGeom>
                      <a:avLst/>
                      <a:gdLst>
                        <a:gd name="T0" fmla="*/ 0 w 409619"/>
                        <a:gd name="T1" fmla="*/ 306179 h 310317"/>
                        <a:gd name="T2" fmla="*/ 0 w 409619"/>
                        <a:gd name="T3" fmla="*/ 0 h 310317"/>
                        <a:gd name="T4" fmla="*/ 198603 w 409619"/>
                        <a:gd name="T5" fmla="*/ 62063 h 310317"/>
                        <a:gd name="T6" fmla="*/ 409619 w 409619"/>
                        <a:gd name="T7" fmla="*/ 4138 h 310317"/>
                        <a:gd name="T8" fmla="*/ 409619 w 409619"/>
                        <a:gd name="T9" fmla="*/ 310317 h 310317"/>
                        <a:gd name="T10" fmla="*/ 0 w 409619"/>
                        <a:gd name="T11" fmla="*/ 306179 h 3103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09619"/>
                        <a:gd name="T19" fmla="*/ 0 h 310317"/>
                        <a:gd name="T20" fmla="*/ 409619 w 409619"/>
                        <a:gd name="T21" fmla="*/ 310317 h 31031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09619" h="310317">
                          <a:moveTo>
                            <a:pt x="0" y="306179"/>
                          </a:moveTo>
                          <a:lnTo>
                            <a:pt x="0" y="0"/>
                          </a:lnTo>
                          <a:lnTo>
                            <a:pt x="198603" y="62063"/>
                          </a:lnTo>
                          <a:lnTo>
                            <a:pt x="409619" y="4138"/>
                          </a:lnTo>
                          <a:lnTo>
                            <a:pt x="409619" y="310317"/>
                          </a:lnTo>
                          <a:lnTo>
                            <a:pt x="0" y="30617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5" name="Rectangle 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08691320" y="110814600"/>
                      <a:ext cx="409232" cy="110183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pPr>
                        <a:lnSpc>
                          <a:spcPct val="120000"/>
                        </a:lnSpc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0000"/>
                        <a:buFontTx/>
                        <a:buChar char="•"/>
                      </a:pPr>
                      <a:endParaRPr lang="it-IT"/>
                    </a:p>
                  </p:txBody>
                </p:sp>
              </p:grpSp>
              <p:grpSp>
                <p:nvGrpSpPr>
                  <p:cNvPr id="15438" name="Group 8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8687675" y="110490600"/>
                    <a:ext cx="411113" cy="432920"/>
                    <a:chOff x="108830884" y="110098173"/>
                    <a:chExt cx="268949" cy="281908"/>
                  </a:xfrm>
                </p:grpSpPr>
                <p:sp>
                  <p:nvSpPr>
                    <p:cNvPr id="15439" name="Line 8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8833025" y="110115762"/>
                      <a:ext cx="0" cy="2631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0" name="Line 8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9099833" y="110115726"/>
                      <a:ext cx="0" cy="2631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1" name="Line 8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7100000" flipV="1">
                      <a:off x="108896725" y="110066501"/>
                      <a:ext cx="4217" cy="135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2" name="Line 8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-4500000">
                      <a:off x="108995149" y="110073946"/>
                      <a:ext cx="71678" cy="12013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3" name="Line 9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8834246" y="110380081"/>
                      <a:ext cx="26550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376" name="Group 91"/>
                <p:cNvGrpSpPr>
                  <a:grpSpLocks noChangeAspect="1"/>
                </p:cNvGrpSpPr>
                <p:nvPr/>
              </p:nvGrpSpPr>
              <p:grpSpPr bwMode="auto">
                <a:xfrm>
                  <a:off x="109029670" y="110756856"/>
                  <a:ext cx="240990" cy="245250"/>
                  <a:chOff x="109191675" y="109986600"/>
                  <a:chExt cx="419281" cy="426693"/>
                </a:xfrm>
              </p:grpSpPr>
              <p:sp>
                <p:nvSpPr>
                  <p:cNvPr id="15435" name="Freeform 92"/>
                  <p:cNvSpPr>
                    <a:spLocks noChangeAspect="1"/>
                  </p:cNvSpPr>
                  <p:nvPr/>
                </p:nvSpPr>
                <p:spPr bwMode="auto">
                  <a:xfrm>
                    <a:off x="109197058" y="109990789"/>
                    <a:ext cx="408933" cy="415637"/>
                  </a:xfrm>
                  <a:custGeom>
                    <a:avLst/>
                    <a:gdLst>
                      <a:gd name="T0" fmla="*/ 0 w 408933"/>
                      <a:gd name="T1" fmla="*/ 281561 h 415637"/>
                      <a:gd name="T2" fmla="*/ 0 w 408933"/>
                      <a:gd name="T3" fmla="*/ 124691 h 415637"/>
                      <a:gd name="T4" fmla="*/ 9385 w 408933"/>
                      <a:gd name="T5" fmla="*/ 87150 h 415637"/>
                      <a:gd name="T6" fmla="*/ 37541 w 408933"/>
                      <a:gd name="T7" fmla="*/ 45586 h 415637"/>
                      <a:gd name="T8" fmla="*/ 64357 w 408933"/>
                      <a:gd name="T9" fmla="*/ 21453 h 415637"/>
                      <a:gd name="T10" fmla="*/ 105920 w 408933"/>
                      <a:gd name="T11" fmla="*/ 2682 h 415637"/>
                      <a:gd name="T12" fmla="*/ 155529 w 408933"/>
                      <a:gd name="T13" fmla="*/ 0 h 415637"/>
                      <a:gd name="T14" fmla="*/ 276197 w 408933"/>
                      <a:gd name="T15" fmla="*/ 0 h 415637"/>
                      <a:gd name="T16" fmla="*/ 325805 w 408933"/>
                      <a:gd name="T17" fmla="*/ 12067 h 415637"/>
                      <a:gd name="T18" fmla="*/ 357984 w 408933"/>
                      <a:gd name="T19" fmla="*/ 33520 h 415637"/>
                      <a:gd name="T20" fmla="*/ 386140 w 408933"/>
                      <a:gd name="T21" fmla="*/ 65698 h 415637"/>
                      <a:gd name="T22" fmla="*/ 400888 w 408933"/>
                      <a:gd name="T23" fmla="*/ 100558 h 415637"/>
                      <a:gd name="T24" fmla="*/ 408933 w 408933"/>
                      <a:gd name="T25" fmla="*/ 132736 h 415637"/>
                      <a:gd name="T26" fmla="*/ 404910 w 408933"/>
                      <a:gd name="T27" fmla="*/ 296309 h 415637"/>
                      <a:gd name="T28" fmla="*/ 398207 w 408933"/>
                      <a:gd name="T29" fmla="*/ 327146 h 415637"/>
                      <a:gd name="T30" fmla="*/ 379436 w 408933"/>
                      <a:gd name="T31" fmla="*/ 360666 h 415637"/>
                      <a:gd name="T32" fmla="*/ 332509 w 408933"/>
                      <a:gd name="T33" fmla="*/ 402229 h 415637"/>
                      <a:gd name="T34" fmla="*/ 285582 w 408933"/>
                      <a:gd name="T35" fmla="*/ 415637 h 415637"/>
                      <a:gd name="T36" fmla="*/ 122009 w 408933"/>
                      <a:gd name="T37" fmla="*/ 415637 h 415637"/>
                      <a:gd name="T38" fmla="*/ 96535 w 408933"/>
                      <a:gd name="T39" fmla="*/ 408933 h 415637"/>
                      <a:gd name="T40" fmla="*/ 61675 w 408933"/>
                      <a:gd name="T41" fmla="*/ 394185 h 415637"/>
                      <a:gd name="T42" fmla="*/ 25475 w 408933"/>
                      <a:gd name="T43" fmla="*/ 359325 h 415637"/>
                      <a:gd name="T44" fmla="*/ 6704 w 408933"/>
                      <a:gd name="T45" fmla="*/ 323124 h 415637"/>
                      <a:gd name="T46" fmla="*/ 0 w 408933"/>
                      <a:gd name="T47" fmla="*/ 297650 h 415637"/>
                      <a:gd name="T48" fmla="*/ 0 w 408933"/>
                      <a:gd name="T49" fmla="*/ 281561 h 415637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408933"/>
                      <a:gd name="T76" fmla="*/ 0 h 415637"/>
                      <a:gd name="T77" fmla="*/ 408933 w 408933"/>
                      <a:gd name="T78" fmla="*/ 415637 h 415637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408933" h="415637">
                        <a:moveTo>
                          <a:pt x="0" y="281561"/>
                        </a:moveTo>
                        <a:lnTo>
                          <a:pt x="0" y="124691"/>
                        </a:lnTo>
                        <a:lnTo>
                          <a:pt x="9385" y="87150"/>
                        </a:lnTo>
                        <a:lnTo>
                          <a:pt x="37541" y="45586"/>
                        </a:lnTo>
                        <a:lnTo>
                          <a:pt x="64357" y="21453"/>
                        </a:lnTo>
                        <a:lnTo>
                          <a:pt x="105920" y="2682"/>
                        </a:lnTo>
                        <a:lnTo>
                          <a:pt x="155529" y="0"/>
                        </a:lnTo>
                        <a:lnTo>
                          <a:pt x="276197" y="0"/>
                        </a:lnTo>
                        <a:lnTo>
                          <a:pt x="325805" y="12067"/>
                        </a:lnTo>
                        <a:lnTo>
                          <a:pt x="357984" y="33520"/>
                        </a:lnTo>
                        <a:lnTo>
                          <a:pt x="386140" y="65698"/>
                        </a:lnTo>
                        <a:lnTo>
                          <a:pt x="400888" y="100558"/>
                        </a:lnTo>
                        <a:lnTo>
                          <a:pt x="408933" y="132736"/>
                        </a:lnTo>
                        <a:lnTo>
                          <a:pt x="404910" y="296309"/>
                        </a:lnTo>
                        <a:lnTo>
                          <a:pt x="398207" y="327146"/>
                        </a:lnTo>
                        <a:lnTo>
                          <a:pt x="379436" y="360666"/>
                        </a:lnTo>
                        <a:lnTo>
                          <a:pt x="332509" y="402229"/>
                        </a:lnTo>
                        <a:lnTo>
                          <a:pt x="285582" y="415637"/>
                        </a:lnTo>
                        <a:lnTo>
                          <a:pt x="122009" y="415637"/>
                        </a:lnTo>
                        <a:lnTo>
                          <a:pt x="96535" y="408933"/>
                        </a:lnTo>
                        <a:lnTo>
                          <a:pt x="61675" y="394185"/>
                        </a:lnTo>
                        <a:lnTo>
                          <a:pt x="25475" y="359325"/>
                        </a:lnTo>
                        <a:lnTo>
                          <a:pt x="6704" y="323124"/>
                        </a:lnTo>
                        <a:lnTo>
                          <a:pt x="0" y="297650"/>
                        </a:lnTo>
                        <a:lnTo>
                          <a:pt x="0" y="281561"/>
                        </a:lnTo>
                        <a:close/>
                      </a:path>
                    </a:pathLst>
                  </a:custGeom>
                  <a:solidFill>
                    <a:srgbClr val="BABABA">
                      <a:alpha val="74117"/>
                    </a:srgbClr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36" name="AutoShape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191675" y="109986600"/>
                    <a:ext cx="419281" cy="426693"/>
                  </a:xfrm>
                  <a:prstGeom prst="roundRect">
                    <a:avLst>
                      <a:gd name="adj" fmla="val 34884"/>
                    </a:avLst>
                  </a:pr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pPr>
                      <a:lnSpc>
                        <a:spcPct val="12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FontTx/>
                      <a:buChar char="•"/>
                    </a:pPr>
                    <a:endParaRPr lang="it-IT"/>
                  </a:p>
                </p:txBody>
              </p:sp>
            </p:grpSp>
            <p:grpSp>
              <p:nvGrpSpPr>
                <p:cNvPr id="15377" name="Group 94"/>
                <p:cNvGrpSpPr>
                  <a:grpSpLocks noChangeAspect="1"/>
                </p:cNvGrpSpPr>
                <p:nvPr/>
              </p:nvGrpSpPr>
              <p:grpSpPr bwMode="auto">
                <a:xfrm>
                  <a:off x="109043100" y="110770102"/>
                  <a:ext cx="240990" cy="254607"/>
                  <a:chOff x="109162010" y="110496107"/>
                  <a:chExt cx="419281" cy="426693"/>
                </a:xfrm>
              </p:grpSpPr>
              <p:sp>
                <p:nvSpPr>
                  <p:cNvPr id="15432" name="Freeform 95"/>
                  <p:cNvSpPr>
                    <a:spLocks noChangeAspect="1"/>
                  </p:cNvSpPr>
                  <p:nvPr/>
                </p:nvSpPr>
                <p:spPr bwMode="auto">
                  <a:xfrm>
                    <a:off x="109175729" y="110808364"/>
                    <a:ext cx="393708" cy="111488"/>
                  </a:xfrm>
                  <a:custGeom>
                    <a:avLst/>
                    <a:gdLst>
                      <a:gd name="T0" fmla="*/ 0 w 256374"/>
                      <a:gd name="T1" fmla="*/ 0 h 68366"/>
                      <a:gd name="T2" fmla="*/ 2147483647 w 256374"/>
                      <a:gd name="T3" fmla="*/ 0 h 68366"/>
                      <a:gd name="T4" fmla="*/ 2147483647 w 256374"/>
                      <a:gd name="T5" fmla="*/ 2147483647 h 68366"/>
                      <a:gd name="T6" fmla="*/ 2147483647 w 256374"/>
                      <a:gd name="T7" fmla="*/ 2147483647 h 68366"/>
                      <a:gd name="T8" fmla="*/ 2147483647 w 256374"/>
                      <a:gd name="T9" fmla="*/ 2147483647 h 68366"/>
                      <a:gd name="T10" fmla="*/ 2147483647 w 256374"/>
                      <a:gd name="T11" fmla="*/ 2147483647 h 68366"/>
                      <a:gd name="T12" fmla="*/ 2147483647 w 256374"/>
                      <a:gd name="T13" fmla="*/ 2147483647 h 68366"/>
                      <a:gd name="T14" fmla="*/ 2147483647 w 256374"/>
                      <a:gd name="T15" fmla="*/ 2147483647 h 68366"/>
                      <a:gd name="T16" fmla="*/ 2147483647 w 256374"/>
                      <a:gd name="T17" fmla="*/ 2147483647 h 68366"/>
                      <a:gd name="T18" fmla="*/ 2147483647 w 256374"/>
                      <a:gd name="T19" fmla="*/ 2147483647 h 68366"/>
                      <a:gd name="T20" fmla="*/ 2147483647 w 256374"/>
                      <a:gd name="T21" fmla="*/ 2147483647 h 68366"/>
                      <a:gd name="T22" fmla="*/ 2147483647 w 256374"/>
                      <a:gd name="T23" fmla="*/ 2147483647 h 68366"/>
                      <a:gd name="T24" fmla="*/ 2147483647 w 256374"/>
                      <a:gd name="T25" fmla="*/ 2147483647 h 68366"/>
                      <a:gd name="T26" fmla="*/ 0 w 256374"/>
                      <a:gd name="T27" fmla="*/ 0 h 6836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56374"/>
                      <a:gd name="T43" fmla="*/ 0 h 68366"/>
                      <a:gd name="T44" fmla="*/ 256374 w 256374"/>
                      <a:gd name="T45" fmla="*/ 68366 h 6836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56374" h="68366">
                        <a:moveTo>
                          <a:pt x="0" y="0"/>
                        </a:moveTo>
                        <a:lnTo>
                          <a:pt x="256374" y="0"/>
                        </a:lnTo>
                        <a:lnTo>
                          <a:pt x="249049" y="20754"/>
                        </a:lnTo>
                        <a:lnTo>
                          <a:pt x="229516" y="42729"/>
                        </a:lnTo>
                        <a:lnTo>
                          <a:pt x="211203" y="57379"/>
                        </a:lnTo>
                        <a:lnTo>
                          <a:pt x="195332" y="63483"/>
                        </a:lnTo>
                        <a:lnTo>
                          <a:pt x="178241" y="67145"/>
                        </a:lnTo>
                        <a:lnTo>
                          <a:pt x="151383" y="68366"/>
                        </a:lnTo>
                        <a:lnTo>
                          <a:pt x="69587" y="68366"/>
                        </a:lnTo>
                        <a:lnTo>
                          <a:pt x="48833" y="59820"/>
                        </a:lnTo>
                        <a:lnTo>
                          <a:pt x="30521" y="53716"/>
                        </a:lnTo>
                        <a:lnTo>
                          <a:pt x="17092" y="36625"/>
                        </a:lnTo>
                        <a:lnTo>
                          <a:pt x="6104" y="2197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33" name="Freeform 96"/>
                  <p:cNvSpPr>
                    <a:spLocks noChangeAspect="1"/>
                  </p:cNvSpPr>
                  <p:nvPr/>
                </p:nvSpPr>
                <p:spPr bwMode="auto">
                  <a:xfrm>
                    <a:off x="109164880" y="110497598"/>
                    <a:ext cx="411614" cy="311057"/>
                  </a:xfrm>
                  <a:custGeom>
                    <a:avLst/>
                    <a:gdLst>
                      <a:gd name="T0" fmla="*/ 5363 w 411614"/>
                      <a:gd name="T1" fmla="*/ 311057 h 311057"/>
                      <a:gd name="T2" fmla="*/ 407592 w 411614"/>
                      <a:gd name="T3" fmla="*/ 311057 h 311057"/>
                      <a:gd name="T4" fmla="*/ 411614 w 411614"/>
                      <a:gd name="T5" fmla="*/ 286923 h 311057"/>
                      <a:gd name="T6" fmla="*/ 411614 w 411614"/>
                      <a:gd name="T7" fmla="*/ 124691 h 311057"/>
                      <a:gd name="T8" fmla="*/ 396865 w 411614"/>
                      <a:gd name="T9" fmla="*/ 79105 h 311057"/>
                      <a:gd name="T10" fmla="*/ 372732 w 411614"/>
                      <a:gd name="T11" fmla="*/ 44245 h 311057"/>
                      <a:gd name="T12" fmla="*/ 329827 w 411614"/>
                      <a:gd name="T13" fmla="*/ 14748 h 311057"/>
                      <a:gd name="T14" fmla="*/ 282901 w 411614"/>
                      <a:gd name="T15" fmla="*/ 0 h 311057"/>
                      <a:gd name="T16" fmla="*/ 112624 w 411614"/>
                      <a:gd name="T17" fmla="*/ 4022 h 311057"/>
                      <a:gd name="T18" fmla="*/ 72401 w 411614"/>
                      <a:gd name="T19" fmla="*/ 21452 h 311057"/>
                      <a:gd name="T20" fmla="*/ 46926 w 411614"/>
                      <a:gd name="T21" fmla="*/ 41563 h 311057"/>
                      <a:gd name="T22" fmla="*/ 20111 w 411614"/>
                      <a:gd name="T23" fmla="*/ 72401 h 311057"/>
                      <a:gd name="T24" fmla="*/ 2681 w 411614"/>
                      <a:gd name="T25" fmla="*/ 112624 h 311057"/>
                      <a:gd name="T26" fmla="*/ 0 w 411614"/>
                      <a:gd name="T27" fmla="*/ 162232 h 311057"/>
                      <a:gd name="T28" fmla="*/ 1341 w 411614"/>
                      <a:gd name="T29" fmla="*/ 281560 h 311057"/>
                      <a:gd name="T30" fmla="*/ 5363 w 411614"/>
                      <a:gd name="T31" fmla="*/ 311057 h 31105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411614"/>
                      <a:gd name="T49" fmla="*/ 0 h 311057"/>
                      <a:gd name="T50" fmla="*/ 411614 w 411614"/>
                      <a:gd name="T51" fmla="*/ 311057 h 311057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411614" h="311057">
                        <a:moveTo>
                          <a:pt x="5363" y="311057"/>
                        </a:moveTo>
                        <a:lnTo>
                          <a:pt x="407592" y="311057"/>
                        </a:lnTo>
                        <a:lnTo>
                          <a:pt x="411614" y="286923"/>
                        </a:lnTo>
                        <a:lnTo>
                          <a:pt x="411614" y="124691"/>
                        </a:lnTo>
                        <a:lnTo>
                          <a:pt x="396865" y="79105"/>
                        </a:lnTo>
                        <a:lnTo>
                          <a:pt x="372732" y="44245"/>
                        </a:lnTo>
                        <a:lnTo>
                          <a:pt x="329827" y="14748"/>
                        </a:lnTo>
                        <a:lnTo>
                          <a:pt x="282901" y="0"/>
                        </a:lnTo>
                        <a:lnTo>
                          <a:pt x="112624" y="4022"/>
                        </a:lnTo>
                        <a:lnTo>
                          <a:pt x="72401" y="21452"/>
                        </a:lnTo>
                        <a:lnTo>
                          <a:pt x="46926" y="41563"/>
                        </a:lnTo>
                        <a:lnTo>
                          <a:pt x="20111" y="72401"/>
                        </a:lnTo>
                        <a:lnTo>
                          <a:pt x="2681" y="112624"/>
                        </a:lnTo>
                        <a:lnTo>
                          <a:pt x="0" y="162232"/>
                        </a:lnTo>
                        <a:lnTo>
                          <a:pt x="1341" y="281560"/>
                        </a:lnTo>
                        <a:lnTo>
                          <a:pt x="5363" y="31105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34" name="AutoShape 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162010" y="110496107"/>
                    <a:ext cx="419281" cy="426693"/>
                  </a:xfrm>
                  <a:prstGeom prst="roundRect">
                    <a:avLst>
                      <a:gd name="adj" fmla="val 34884"/>
                    </a:avLst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pPr>
                      <a:lnSpc>
                        <a:spcPct val="12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FontTx/>
                      <a:buChar char="•"/>
                    </a:pPr>
                    <a:endParaRPr lang="it-IT"/>
                  </a:p>
                </p:txBody>
              </p:sp>
            </p:grpSp>
            <p:sp>
              <p:nvSpPr>
                <p:cNvPr id="15378" name="Freeform 98"/>
                <p:cNvSpPr>
                  <a:spLocks noChangeAspect="1"/>
                </p:cNvSpPr>
                <p:nvPr/>
              </p:nvSpPr>
              <p:spPr bwMode="auto">
                <a:xfrm>
                  <a:off x="109297128" y="110758022"/>
                  <a:ext cx="229524" cy="237068"/>
                </a:xfrm>
                <a:custGeom>
                  <a:avLst/>
                  <a:gdLst>
                    <a:gd name="T0" fmla="*/ 26 w 260036"/>
                    <a:gd name="T1" fmla="*/ 5581 h 268583"/>
                    <a:gd name="T2" fmla="*/ 0 w 260036"/>
                    <a:gd name="T3" fmla="*/ 26 h 268583"/>
                    <a:gd name="T4" fmla="*/ 3848 w 260036"/>
                    <a:gd name="T5" fmla="*/ 0 h 268583"/>
                    <a:gd name="T6" fmla="*/ 4281 w 260036"/>
                    <a:gd name="T7" fmla="*/ 102 h 268583"/>
                    <a:gd name="T8" fmla="*/ 4613 w 260036"/>
                    <a:gd name="T9" fmla="*/ 306 h 268583"/>
                    <a:gd name="T10" fmla="*/ 4918 w 260036"/>
                    <a:gd name="T11" fmla="*/ 536 h 268583"/>
                    <a:gd name="T12" fmla="*/ 5123 w 260036"/>
                    <a:gd name="T13" fmla="*/ 816 h 268583"/>
                    <a:gd name="T14" fmla="*/ 5249 w 260036"/>
                    <a:gd name="T15" fmla="*/ 1096 h 268583"/>
                    <a:gd name="T16" fmla="*/ 5352 w 260036"/>
                    <a:gd name="T17" fmla="*/ 1351 h 268583"/>
                    <a:gd name="T18" fmla="*/ 5428 w 260036"/>
                    <a:gd name="T19" fmla="*/ 1606 h 268583"/>
                    <a:gd name="T20" fmla="*/ 5403 w 260036"/>
                    <a:gd name="T21" fmla="*/ 4053 h 268583"/>
                    <a:gd name="T22" fmla="*/ 5301 w 260036"/>
                    <a:gd name="T23" fmla="*/ 4383 h 268583"/>
                    <a:gd name="T24" fmla="*/ 5096 w 260036"/>
                    <a:gd name="T25" fmla="*/ 4790 h 268583"/>
                    <a:gd name="T26" fmla="*/ 4893 w 260036"/>
                    <a:gd name="T27" fmla="*/ 5096 h 268583"/>
                    <a:gd name="T28" fmla="*/ 4613 w 260036"/>
                    <a:gd name="T29" fmla="*/ 5301 h 268583"/>
                    <a:gd name="T30" fmla="*/ 4359 w 260036"/>
                    <a:gd name="T31" fmla="*/ 5454 h 268583"/>
                    <a:gd name="T32" fmla="*/ 4053 w 260036"/>
                    <a:gd name="T33" fmla="*/ 5555 h 268583"/>
                    <a:gd name="T34" fmla="*/ 3721 w 260036"/>
                    <a:gd name="T35" fmla="*/ 5606 h 268583"/>
                    <a:gd name="T36" fmla="*/ 26 w 260036"/>
                    <a:gd name="T37" fmla="*/ 5581 h 26858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60036"/>
                    <a:gd name="T58" fmla="*/ 0 h 268583"/>
                    <a:gd name="T59" fmla="*/ 260036 w 260036"/>
                    <a:gd name="T60" fmla="*/ 268583 h 26858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60036" h="268583">
                      <a:moveTo>
                        <a:pt x="1221" y="267362"/>
                      </a:moveTo>
                      <a:lnTo>
                        <a:pt x="0" y="1221"/>
                      </a:lnTo>
                      <a:lnTo>
                        <a:pt x="184345" y="0"/>
                      </a:lnTo>
                      <a:lnTo>
                        <a:pt x="205099" y="4884"/>
                      </a:lnTo>
                      <a:lnTo>
                        <a:pt x="220970" y="14650"/>
                      </a:lnTo>
                      <a:lnTo>
                        <a:pt x="235620" y="25638"/>
                      </a:lnTo>
                      <a:lnTo>
                        <a:pt x="245386" y="39067"/>
                      </a:lnTo>
                      <a:lnTo>
                        <a:pt x="251490" y="52496"/>
                      </a:lnTo>
                      <a:lnTo>
                        <a:pt x="256374" y="64704"/>
                      </a:lnTo>
                      <a:lnTo>
                        <a:pt x="260036" y="76913"/>
                      </a:lnTo>
                      <a:lnTo>
                        <a:pt x="258815" y="194112"/>
                      </a:lnTo>
                      <a:lnTo>
                        <a:pt x="253932" y="209983"/>
                      </a:lnTo>
                      <a:lnTo>
                        <a:pt x="244165" y="229516"/>
                      </a:lnTo>
                      <a:lnTo>
                        <a:pt x="234399" y="244166"/>
                      </a:lnTo>
                      <a:lnTo>
                        <a:pt x="220970" y="253933"/>
                      </a:lnTo>
                      <a:lnTo>
                        <a:pt x="208761" y="261258"/>
                      </a:lnTo>
                      <a:lnTo>
                        <a:pt x="194111" y="266141"/>
                      </a:lnTo>
                      <a:lnTo>
                        <a:pt x="178241" y="268583"/>
                      </a:lnTo>
                      <a:lnTo>
                        <a:pt x="1221" y="267362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9525">
                  <a:solidFill>
                    <a:srgbClr val="929292"/>
                  </a:solidFill>
                  <a:round/>
                  <a:headEnd/>
                  <a:tailEnd/>
                </a:ln>
              </p:spPr>
              <p:txBody>
                <a:bodyPr lIns="36576" tIns="36576" rIns="36576" bIns="36576"/>
                <a:lstStyle/>
                <a:p>
                  <a:endParaRPr lang="en-US"/>
                </a:p>
              </p:txBody>
            </p:sp>
            <p:grpSp>
              <p:nvGrpSpPr>
                <p:cNvPr id="15379" name="Group 99"/>
                <p:cNvGrpSpPr>
                  <a:grpSpLocks noChangeAspect="1"/>
                </p:cNvGrpSpPr>
                <p:nvPr/>
              </p:nvGrpSpPr>
              <p:grpSpPr bwMode="auto">
                <a:xfrm>
                  <a:off x="109312093" y="110773694"/>
                  <a:ext cx="229523" cy="248300"/>
                  <a:chOff x="109631977" y="110502503"/>
                  <a:chExt cx="399331" cy="415080"/>
                </a:xfrm>
              </p:grpSpPr>
              <p:sp>
                <p:nvSpPr>
                  <p:cNvPr id="15429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109634090" y="110805803"/>
                    <a:ext cx="393707" cy="111780"/>
                  </a:xfrm>
                  <a:custGeom>
                    <a:avLst/>
                    <a:gdLst>
                      <a:gd name="T0" fmla="*/ 727623113 w 256374"/>
                      <a:gd name="T1" fmla="*/ 0 h 67145"/>
                      <a:gd name="T2" fmla="*/ 2147483647 w 256374"/>
                      <a:gd name="T3" fmla="*/ 0 h 67145"/>
                      <a:gd name="T4" fmla="*/ 2147483647 w 256374"/>
                      <a:gd name="T5" fmla="*/ 2147483647 h 67145"/>
                      <a:gd name="T6" fmla="*/ 2147483647 w 256374"/>
                      <a:gd name="T7" fmla="*/ 2147483647 h 67145"/>
                      <a:gd name="T8" fmla="*/ 2147483647 w 256374"/>
                      <a:gd name="T9" fmla="*/ 2147483647 h 67145"/>
                      <a:gd name="T10" fmla="*/ 2147483647 w 256374"/>
                      <a:gd name="T11" fmla="*/ 2147483647 h 67145"/>
                      <a:gd name="T12" fmla="*/ 2147483647 w 256374"/>
                      <a:gd name="T13" fmla="*/ 2147483647 h 67145"/>
                      <a:gd name="T14" fmla="*/ 2147483647 w 256374"/>
                      <a:gd name="T15" fmla="*/ 2147483647 h 67145"/>
                      <a:gd name="T16" fmla="*/ 0 w 256374"/>
                      <a:gd name="T17" fmla="*/ 2147483647 h 67145"/>
                      <a:gd name="T18" fmla="*/ 727623113 w 256374"/>
                      <a:gd name="T19" fmla="*/ 0 h 6714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56374"/>
                      <a:gd name="T31" fmla="*/ 0 h 67145"/>
                      <a:gd name="T32" fmla="*/ 256374 w 256374"/>
                      <a:gd name="T33" fmla="*/ 67145 h 67145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56374" h="67145">
                        <a:moveTo>
                          <a:pt x="1221" y="0"/>
                        </a:moveTo>
                        <a:lnTo>
                          <a:pt x="256374" y="0"/>
                        </a:lnTo>
                        <a:lnTo>
                          <a:pt x="249049" y="19533"/>
                        </a:lnTo>
                        <a:lnTo>
                          <a:pt x="239282" y="30520"/>
                        </a:lnTo>
                        <a:lnTo>
                          <a:pt x="228294" y="46391"/>
                        </a:lnTo>
                        <a:lnTo>
                          <a:pt x="218528" y="54937"/>
                        </a:lnTo>
                        <a:lnTo>
                          <a:pt x="195332" y="62262"/>
                        </a:lnTo>
                        <a:lnTo>
                          <a:pt x="170916" y="67145"/>
                        </a:lnTo>
                        <a:lnTo>
                          <a:pt x="0" y="67145"/>
                        </a:lnTo>
                        <a:lnTo>
                          <a:pt x="1221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30" name="Freeform 101"/>
                  <p:cNvSpPr>
                    <a:spLocks noChangeAspect="1"/>
                  </p:cNvSpPr>
                  <p:nvPr/>
                </p:nvSpPr>
                <p:spPr bwMode="auto">
                  <a:xfrm>
                    <a:off x="109632708" y="110502503"/>
                    <a:ext cx="397389" cy="304124"/>
                  </a:xfrm>
                  <a:custGeom>
                    <a:avLst/>
                    <a:gdLst>
                      <a:gd name="T0" fmla="*/ 2027 w 397389"/>
                      <a:gd name="T1" fmla="*/ 304124 h 304124"/>
                      <a:gd name="T2" fmla="*/ 393334 w 397389"/>
                      <a:gd name="T3" fmla="*/ 304124 h 304124"/>
                      <a:gd name="T4" fmla="*/ 397389 w 397389"/>
                      <a:gd name="T5" fmla="*/ 281822 h 304124"/>
                      <a:gd name="T6" fmla="*/ 397389 w 397389"/>
                      <a:gd name="T7" fmla="*/ 119622 h 304124"/>
                      <a:gd name="T8" fmla="*/ 387251 w 397389"/>
                      <a:gd name="T9" fmla="*/ 83127 h 304124"/>
                      <a:gd name="T10" fmla="*/ 358866 w 397389"/>
                      <a:gd name="T11" fmla="*/ 36495 h 304124"/>
                      <a:gd name="T12" fmla="*/ 316289 w 397389"/>
                      <a:gd name="T13" fmla="*/ 10137 h 304124"/>
                      <a:gd name="T14" fmla="*/ 279794 w 397389"/>
                      <a:gd name="T15" fmla="*/ 0 h 304124"/>
                      <a:gd name="T16" fmla="*/ 0 w 397389"/>
                      <a:gd name="T17" fmla="*/ 0 h 304124"/>
                      <a:gd name="T18" fmla="*/ 0 w 397389"/>
                      <a:gd name="T19" fmla="*/ 277767 h 304124"/>
                      <a:gd name="T20" fmla="*/ 2027 w 397389"/>
                      <a:gd name="T21" fmla="*/ 304124 h 30412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397389"/>
                      <a:gd name="T34" fmla="*/ 0 h 304124"/>
                      <a:gd name="T35" fmla="*/ 397389 w 397389"/>
                      <a:gd name="T36" fmla="*/ 304124 h 30412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397389" h="304124">
                        <a:moveTo>
                          <a:pt x="2027" y="304124"/>
                        </a:moveTo>
                        <a:lnTo>
                          <a:pt x="393334" y="304124"/>
                        </a:lnTo>
                        <a:lnTo>
                          <a:pt x="397389" y="281822"/>
                        </a:lnTo>
                        <a:lnTo>
                          <a:pt x="397389" y="119622"/>
                        </a:lnTo>
                        <a:lnTo>
                          <a:pt x="387251" y="83127"/>
                        </a:lnTo>
                        <a:lnTo>
                          <a:pt x="358866" y="36495"/>
                        </a:lnTo>
                        <a:lnTo>
                          <a:pt x="316289" y="10137"/>
                        </a:lnTo>
                        <a:lnTo>
                          <a:pt x="279794" y="0"/>
                        </a:lnTo>
                        <a:lnTo>
                          <a:pt x="0" y="0"/>
                        </a:lnTo>
                        <a:lnTo>
                          <a:pt x="0" y="277767"/>
                        </a:lnTo>
                        <a:lnTo>
                          <a:pt x="2027" y="30412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31" name="Freeform 102"/>
                  <p:cNvSpPr>
                    <a:spLocks noChangeAspect="1"/>
                  </p:cNvSpPr>
                  <p:nvPr/>
                </p:nvSpPr>
                <p:spPr bwMode="auto">
                  <a:xfrm>
                    <a:off x="109631977" y="110503123"/>
                    <a:ext cx="399331" cy="412458"/>
                  </a:xfrm>
                  <a:custGeom>
                    <a:avLst/>
                    <a:gdLst>
                      <a:gd name="T0" fmla="*/ 727635294 w 260036"/>
                      <a:gd name="T1" fmla="*/ 2147483647 h 268583"/>
                      <a:gd name="T2" fmla="*/ 0 w 260036"/>
                      <a:gd name="T3" fmla="*/ 727689603 h 268583"/>
                      <a:gd name="T4" fmla="*/ 2147483647 w 260036"/>
                      <a:gd name="T5" fmla="*/ 0 h 268583"/>
                      <a:gd name="T6" fmla="*/ 2147483647 w 260036"/>
                      <a:gd name="T7" fmla="*/ 2147483647 h 268583"/>
                      <a:gd name="T8" fmla="*/ 2147483647 w 260036"/>
                      <a:gd name="T9" fmla="*/ 2147483647 h 268583"/>
                      <a:gd name="T10" fmla="*/ 2147483647 w 260036"/>
                      <a:gd name="T11" fmla="*/ 2147483647 h 268583"/>
                      <a:gd name="T12" fmla="*/ 2147483647 w 260036"/>
                      <a:gd name="T13" fmla="*/ 2147483647 h 268583"/>
                      <a:gd name="T14" fmla="*/ 2147483647 w 260036"/>
                      <a:gd name="T15" fmla="*/ 2147483647 h 268583"/>
                      <a:gd name="T16" fmla="*/ 2147483647 w 260036"/>
                      <a:gd name="T17" fmla="*/ 2147483647 h 268583"/>
                      <a:gd name="T18" fmla="*/ 2147483647 w 260036"/>
                      <a:gd name="T19" fmla="*/ 2147483647 h 268583"/>
                      <a:gd name="T20" fmla="*/ 2147483647 w 260036"/>
                      <a:gd name="T21" fmla="*/ 2147483647 h 268583"/>
                      <a:gd name="T22" fmla="*/ 2147483647 w 260036"/>
                      <a:gd name="T23" fmla="*/ 2147483647 h 268583"/>
                      <a:gd name="T24" fmla="*/ 2147483647 w 260036"/>
                      <a:gd name="T25" fmla="*/ 2147483647 h 268583"/>
                      <a:gd name="T26" fmla="*/ 2147483647 w 260036"/>
                      <a:gd name="T27" fmla="*/ 2147483647 h 268583"/>
                      <a:gd name="T28" fmla="*/ 2147483647 w 260036"/>
                      <a:gd name="T29" fmla="*/ 2147483647 h 268583"/>
                      <a:gd name="T30" fmla="*/ 2147483647 w 260036"/>
                      <a:gd name="T31" fmla="*/ 2147483647 h 268583"/>
                      <a:gd name="T32" fmla="*/ 2147483647 w 260036"/>
                      <a:gd name="T33" fmla="*/ 2147483647 h 268583"/>
                      <a:gd name="T34" fmla="*/ 2147483647 w 260036"/>
                      <a:gd name="T35" fmla="*/ 2147483647 h 268583"/>
                      <a:gd name="T36" fmla="*/ 727635294 w 260036"/>
                      <a:gd name="T37" fmla="*/ 2147483647 h 26858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60036"/>
                      <a:gd name="T58" fmla="*/ 0 h 268583"/>
                      <a:gd name="T59" fmla="*/ 260036 w 260036"/>
                      <a:gd name="T60" fmla="*/ 268583 h 268583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60036" h="268583">
                        <a:moveTo>
                          <a:pt x="1221" y="267362"/>
                        </a:moveTo>
                        <a:lnTo>
                          <a:pt x="0" y="1221"/>
                        </a:lnTo>
                        <a:lnTo>
                          <a:pt x="184345" y="0"/>
                        </a:lnTo>
                        <a:lnTo>
                          <a:pt x="205099" y="4884"/>
                        </a:lnTo>
                        <a:lnTo>
                          <a:pt x="220970" y="14650"/>
                        </a:lnTo>
                        <a:lnTo>
                          <a:pt x="235620" y="25638"/>
                        </a:lnTo>
                        <a:lnTo>
                          <a:pt x="245386" y="39067"/>
                        </a:lnTo>
                        <a:lnTo>
                          <a:pt x="251490" y="52496"/>
                        </a:lnTo>
                        <a:lnTo>
                          <a:pt x="256374" y="64704"/>
                        </a:lnTo>
                        <a:lnTo>
                          <a:pt x="260036" y="76913"/>
                        </a:lnTo>
                        <a:lnTo>
                          <a:pt x="258815" y="194112"/>
                        </a:lnTo>
                        <a:lnTo>
                          <a:pt x="253932" y="209983"/>
                        </a:lnTo>
                        <a:lnTo>
                          <a:pt x="244165" y="229516"/>
                        </a:lnTo>
                        <a:lnTo>
                          <a:pt x="234399" y="244166"/>
                        </a:lnTo>
                        <a:lnTo>
                          <a:pt x="220970" y="253933"/>
                        </a:lnTo>
                        <a:lnTo>
                          <a:pt x="208761" y="261258"/>
                        </a:lnTo>
                        <a:lnTo>
                          <a:pt x="194111" y="266141"/>
                        </a:lnTo>
                        <a:lnTo>
                          <a:pt x="178241" y="268583"/>
                        </a:lnTo>
                        <a:lnTo>
                          <a:pt x="1221" y="26736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80" name="Group 103"/>
                <p:cNvGrpSpPr>
                  <a:grpSpLocks noChangeAspect="1"/>
                </p:cNvGrpSpPr>
                <p:nvPr/>
              </p:nvGrpSpPr>
              <p:grpSpPr bwMode="auto">
                <a:xfrm>
                  <a:off x="110217752" y="110840995"/>
                  <a:ext cx="236587" cy="71868"/>
                  <a:chOff x="111891675" y="110814600"/>
                  <a:chExt cx="411620" cy="125037"/>
                </a:xfrm>
              </p:grpSpPr>
              <p:sp>
                <p:nvSpPr>
                  <p:cNvPr id="15427" name="Freeform 104"/>
                  <p:cNvSpPr>
                    <a:spLocks noChangeAspect="1"/>
                  </p:cNvSpPr>
                  <p:nvPr/>
                </p:nvSpPr>
                <p:spPr bwMode="auto">
                  <a:xfrm>
                    <a:off x="111892609" y="110814843"/>
                    <a:ext cx="410686" cy="124794"/>
                  </a:xfrm>
                  <a:custGeom>
                    <a:avLst/>
                    <a:gdLst>
                      <a:gd name="T0" fmla="*/ 0 w 410686"/>
                      <a:gd name="T1" fmla="*/ 120256 h 124794"/>
                      <a:gd name="T2" fmla="*/ 0 w 410686"/>
                      <a:gd name="T3" fmla="*/ 0 h 124794"/>
                      <a:gd name="T4" fmla="*/ 401610 w 410686"/>
                      <a:gd name="T5" fmla="*/ 0 h 124794"/>
                      <a:gd name="T6" fmla="*/ 258664 w 410686"/>
                      <a:gd name="T7" fmla="*/ 68069 h 124794"/>
                      <a:gd name="T8" fmla="*/ 410686 w 410686"/>
                      <a:gd name="T9" fmla="*/ 124794 h 124794"/>
                      <a:gd name="T10" fmla="*/ 0 w 410686"/>
                      <a:gd name="T11" fmla="*/ 120256 h 1247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686"/>
                      <a:gd name="T19" fmla="*/ 0 h 124794"/>
                      <a:gd name="T20" fmla="*/ 410686 w 410686"/>
                      <a:gd name="T21" fmla="*/ 124794 h 1247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686" h="124794">
                        <a:moveTo>
                          <a:pt x="0" y="120256"/>
                        </a:moveTo>
                        <a:lnTo>
                          <a:pt x="0" y="0"/>
                        </a:lnTo>
                        <a:lnTo>
                          <a:pt x="401610" y="0"/>
                        </a:lnTo>
                        <a:lnTo>
                          <a:pt x="258664" y="68069"/>
                        </a:lnTo>
                        <a:lnTo>
                          <a:pt x="410686" y="124794"/>
                        </a:lnTo>
                        <a:lnTo>
                          <a:pt x="0" y="120256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28" name="Freeform 105"/>
                  <p:cNvSpPr>
                    <a:spLocks noChangeAspect="1"/>
                  </p:cNvSpPr>
                  <p:nvPr/>
                </p:nvSpPr>
                <p:spPr bwMode="auto">
                  <a:xfrm>
                    <a:off x="111891675" y="110814600"/>
                    <a:ext cx="405908" cy="121753"/>
                  </a:xfrm>
                  <a:custGeom>
                    <a:avLst/>
                    <a:gdLst>
                      <a:gd name="T0" fmla="*/ 0 w 264319"/>
                      <a:gd name="T1" fmla="*/ 1940018731 h 88106"/>
                      <a:gd name="T2" fmla="*/ 0 w 264319"/>
                      <a:gd name="T3" fmla="*/ 0 h 88106"/>
                      <a:gd name="T4" fmla="*/ 2147483647 w 264319"/>
                      <a:gd name="T5" fmla="*/ 0 h 88106"/>
                      <a:gd name="T6" fmla="*/ 2147483647 w 264319"/>
                      <a:gd name="T7" fmla="*/ 1158638816 h 88106"/>
                      <a:gd name="T8" fmla="*/ 2147483647 w 264319"/>
                      <a:gd name="T9" fmla="*/ 1993898403 h 88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319"/>
                      <a:gd name="T16" fmla="*/ 0 h 88106"/>
                      <a:gd name="T17" fmla="*/ 264319 w 264319"/>
                      <a:gd name="T18" fmla="*/ 88106 h 88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319" h="88106">
                        <a:moveTo>
                          <a:pt x="0" y="85725"/>
                        </a:moveTo>
                        <a:lnTo>
                          <a:pt x="0" y="0"/>
                        </a:lnTo>
                        <a:lnTo>
                          <a:pt x="264319" y="0"/>
                        </a:lnTo>
                        <a:lnTo>
                          <a:pt x="167878" y="51197"/>
                        </a:lnTo>
                        <a:lnTo>
                          <a:pt x="264319" y="88106"/>
                        </a:lnTo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81" name="Group 106"/>
                <p:cNvGrpSpPr>
                  <a:grpSpLocks noChangeAspect="1"/>
                </p:cNvGrpSpPr>
                <p:nvPr/>
              </p:nvGrpSpPr>
              <p:grpSpPr bwMode="auto">
                <a:xfrm>
                  <a:off x="110218240" y="110926137"/>
                  <a:ext cx="236587" cy="71867"/>
                  <a:chOff x="111891675" y="110814600"/>
                  <a:chExt cx="411620" cy="125037"/>
                </a:xfrm>
              </p:grpSpPr>
              <p:sp>
                <p:nvSpPr>
                  <p:cNvPr id="15425" name="Freeform 107"/>
                  <p:cNvSpPr>
                    <a:spLocks noChangeAspect="1"/>
                  </p:cNvSpPr>
                  <p:nvPr/>
                </p:nvSpPr>
                <p:spPr bwMode="auto">
                  <a:xfrm>
                    <a:off x="111892609" y="110814843"/>
                    <a:ext cx="410686" cy="124794"/>
                  </a:xfrm>
                  <a:custGeom>
                    <a:avLst/>
                    <a:gdLst>
                      <a:gd name="T0" fmla="*/ 0 w 410686"/>
                      <a:gd name="T1" fmla="*/ 120256 h 124794"/>
                      <a:gd name="T2" fmla="*/ 0 w 410686"/>
                      <a:gd name="T3" fmla="*/ 0 h 124794"/>
                      <a:gd name="T4" fmla="*/ 401610 w 410686"/>
                      <a:gd name="T5" fmla="*/ 0 h 124794"/>
                      <a:gd name="T6" fmla="*/ 258664 w 410686"/>
                      <a:gd name="T7" fmla="*/ 68069 h 124794"/>
                      <a:gd name="T8" fmla="*/ 410686 w 410686"/>
                      <a:gd name="T9" fmla="*/ 124794 h 124794"/>
                      <a:gd name="T10" fmla="*/ 0 w 410686"/>
                      <a:gd name="T11" fmla="*/ 120256 h 1247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686"/>
                      <a:gd name="T19" fmla="*/ 0 h 124794"/>
                      <a:gd name="T20" fmla="*/ 410686 w 410686"/>
                      <a:gd name="T21" fmla="*/ 124794 h 1247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686" h="124794">
                        <a:moveTo>
                          <a:pt x="0" y="120256"/>
                        </a:moveTo>
                        <a:lnTo>
                          <a:pt x="0" y="0"/>
                        </a:lnTo>
                        <a:lnTo>
                          <a:pt x="401610" y="0"/>
                        </a:lnTo>
                        <a:lnTo>
                          <a:pt x="258664" y="68069"/>
                        </a:lnTo>
                        <a:lnTo>
                          <a:pt x="410686" y="124794"/>
                        </a:lnTo>
                        <a:lnTo>
                          <a:pt x="0" y="120256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26" name="Freeform 108"/>
                  <p:cNvSpPr>
                    <a:spLocks noChangeAspect="1"/>
                  </p:cNvSpPr>
                  <p:nvPr/>
                </p:nvSpPr>
                <p:spPr bwMode="auto">
                  <a:xfrm>
                    <a:off x="111891675" y="110814600"/>
                    <a:ext cx="405908" cy="121753"/>
                  </a:xfrm>
                  <a:custGeom>
                    <a:avLst/>
                    <a:gdLst>
                      <a:gd name="T0" fmla="*/ 0 w 264319"/>
                      <a:gd name="T1" fmla="*/ 1940018731 h 88106"/>
                      <a:gd name="T2" fmla="*/ 0 w 264319"/>
                      <a:gd name="T3" fmla="*/ 0 h 88106"/>
                      <a:gd name="T4" fmla="*/ 2147483647 w 264319"/>
                      <a:gd name="T5" fmla="*/ 0 h 88106"/>
                      <a:gd name="T6" fmla="*/ 2147483647 w 264319"/>
                      <a:gd name="T7" fmla="*/ 1158638816 h 88106"/>
                      <a:gd name="T8" fmla="*/ 2147483647 w 264319"/>
                      <a:gd name="T9" fmla="*/ 1993898403 h 88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319"/>
                      <a:gd name="T16" fmla="*/ 0 h 88106"/>
                      <a:gd name="T17" fmla="*/ 264319 w 264319"/>
                      <a:gd name="T18" fmla="*/ 88106 h 88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319" h="88106">
                        <a:moveTo>
                          <a:pt x="0" y="85725"/>
                        </a:moveTo>
                        <a:lnTo>
                          <a:pt x="0" y="0"/>
                        </a:lnTo>
                        <a:lnTo>
                          <a:pt x="264319" y="0"/>
                        </a:lnTo>
                        <a:lnTo>
                          <a:pt x="167878" y="51197"/>
                        </a:lnTo>
                        <a:lnTo>
                          <a:pt x="264319" y="88106"/>
                        </a:lnTo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82" name="Group 109"/>
                <p:cNvGrpSpPr>
                  <a:grpSpLocks noChangeAspect="1"/>
                </p:cNvGrpSpPr>
                <p:nvPr/>
              </p:nvGrpSpPr>
              <p:grpSpPr bwMode="auto">
                <a:xfrm>
                  <a:off x="109567270" y="110774511"/>
                  <a:ext cx="92432" cy="248301"/>
                  <a:chOff x="110081968" y="110497982"/>
                  <a:chExt cx="160816" cy="425581"/>
                </a:xfrm>
              </p:grpSpPr>
              <p:sp>
                <p:nvSpPr>
                  <p:cNvPr id="15423" name="Rectangl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081968" y="110497982"/>
                    <a:ext cx="160816" cy="425581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pPr>
                      <a:lnSpc>
                        <a:spcPct val="12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FontTx/>
                      <a:buChar char="•"/>
                    </a:pPr>
                    <a:endParaRPr lang="it-IT"/>
                  </a:p>
                </p:txBody>
              </p:sp>
              <p:sp>
                <p:nvSpPr>
                  <p:cNvPr id="15424" name="Rectangle 1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088855" y="110804928"/>
                    <a:ext cx="150357" cy="113656"/>
                  </a:xfrm>
                  <a:prstGeom prst="rect">
                    <a:avLst/>
                  </a:pr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pPr>
                      <a:lnSpc>
                        <a:spcPct val="120000"/>
                      </a:lnSpc>
                      <a:spcBef>
                        <a:spcPct val="20000"/>
                      </a:spcBef>
                      <a:buClr>
                        <a:schemeClr val="tx1"/>
                      </a:buClr>
                      <a:buSzPct val="90000"/>
                      <a:buFontTx/>
                      <a:buChar char="•"/>
                    </a:pPr>
                    <a:endParaRPr lang="it-IT"/>
                  </a:p>
                </p:txBody>
              </p:sp>
            </p:grpSp>
            <p:grpSp>
              <p:nvGrpSpPr>
                <p:cNvPr id="15383" name="Group 112"/>
                <p:cNvGrpSpPr>
                  <a:grpSpLocks noChangeAspect="1"/>
                </p:cNvGrpSpPr>
                <p:nvPr/>
              </p:nvGrpSpPr>
              <p:grpSpPr bwMode="auto">
                <a:xfrm>
                  <a:off x="110231106" y="110776576"/>
                  <a:ext cx="234654" cy="250403"/>
                  <a:chOff x="111009675" y="109855675"/>
                  <a:chExt cx="408257" cy="418925"/>
                </a:xfrm>
              </p:grpSpPr>
              <p:grpSp>
                <p:nvGrpSpPr>
                  <p:cNvPr id="15418" name="Group 1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1010052" y="109857230"/>
                    <a:ext cx="407880" cy="417370"/>
                    <a:chOff x="111010052" y="109857230"/>
                    <a:chExt cx="407880" cy="417370"/>
                  </a:xfrm>
                </p:grpSpPr>
                <p:sp>
                  <p:nvSpPr>
                    <p:cNvPr id="15421" name="Freeform 11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1011784" y="109857230"/>
                      <a:ext cx="406148" cy="364891"/>
                    </a:xfrm>
                    <a:custGeom>
                      <a:avLst/>
                      <a:gdLst>
                        <a:gd name="T0" fmla="*/ 0 w 406148"/>
                        <a:gd name="T1" fmla="*/ 506238 h 358499"/>
                        <a:gd name="T2" fmla="*/ 0 w 406148"/>
                        <a:gd name="T3" fmla="*/ 0 h 358499"/>
                        <a:gd name="T4" fmla="*/ 394803 w 406148"/>
                        <a:gd name="T5" fmla="*/ 0 h 358499"/>
                        <a:gd name="T6" fmla="*/ 258664 w 406148"/>
                        <a:gd name="T7" fmla="*/ 121653 h 358499"/>
                        <a:gd name="T8" fmla="*/ 406148 w 406148"/>
                        <a:gd name="T9" fmla="*/ 207988 h 358499"/>
                        <a:gd name="T10" fmla="*/ 399341 w 406148"/>
                        <a:gd name="T11" fmla="*/ 251157 h 358499"/>
                        <a:gd name="T12" fmla="*/ 251857 w 406148"/>
                        <a:gd name="T13" fmla="*/ 372808 h 358499"/>
                        <a:gd name="T14" fmla="*/ 406148 w 406148"/>
                        <a:gd name="T15" fmla="*/ 463072 h 358499"/>
                        <a:gd name="T16" fmla="*/ 401610 w 406148"/>
                        <a:gd name="T17" fmla="*/ 498390 h 358499"/>
                        <a:gd name="T18" fmla="*/ 258664 w 406148"/>
                        <a:gd name="T19" fmla="*/ 620041 h 358499"/>
                        <a:gd name="T20" fmla="*/ 0 w 406148"/>
                        <a:gd name="T21" fmla="*/ 612188 h 358499"/>
                        <a:gd name="T22" fmla="*/ 0 w 406148"/>
                        <a:gd name="T23" fmla="*/ 506238 h 358499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406148"/>
                        <a:gd name="T37" fmla="*/ 0 h 358499"/>
                        <a:gd name="T38" fmla="*/ 406148 w 406148"/>
                        <a:gd name="T39" fmla="*/ 358499 h 358499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406148" h="358499">
                          <a:moveTo>
                            <a:pt x="0" y="292699"/>
                          </a:moveTo>
                          <a:lnTo>
                            <a:pt x="0" y="0"/>
                          </a:lnTo>
                          <a:lnTo>
                            <a:pt x="394803" y="0"/>
                          </a:lnTo>
                          <a:lnTo>
                            <a:pt x="258664" y="70338"/>
                          </a:lnTo>
                          <a:lnTo>
                            <a:pt x="406148" y="120256"/>
                          </a:lnTo>
                          <a:lnTo>
                            <a:pt x="399341" y="145215"/>
                          </a:lnTo>
                          <a:lnTo>
                            <a:pt x="251857" y="215553"/>
                          </a:lnTo>
                          <a:lnTo>
                            <a:pt x="406148" y="267740"/>
                          </a:lnTo>
                          <a:lnTo>
                            <a:pt x="401610" y="288161"/>
                          </a:lnTo>
                          <a:lnTo>
                            <a:pt x="258664" y="358499"/>
                          </a:lnTo>
                          <a:lnTo>
                            <a:pt x="0" y="353961"/>
                          </a:lnTo>
                          <a:lnTo>
                            <a:pt x="0" y="29269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2" name="Freeform 1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1010052" y="110150676"/>
                      <a:ext cx="405908" cy="123924"/>
                    </a:xfrm>
                    <a:custGeom>
                      <a:avLst/>
                      <a:gdLst>
                        <a:gd name="T0" fmla="*/ 0 w 264319"/>
                        <a:gd name="T1" fmla="*/ 2147483647 h 88106"/>
                        <a:gd name="T2" fmla="*/ 0 w 264319"/>
                        <a:gd name="T3" fmla="*/ 0 h 88106"/>
                        <a:gd name="T4" fmla="*/ 2147483647 w 264319"/>
                        <a:gd name="T5" fmla="*/ 0 h 88106"/>
                        <a:gd name="T6" fmla="*/ 2147483647 w 264319"/>
                        <a:gd name="T7" fmla="*/ 2003942305 h 88106"/>
                        <a:gd name="T8" fmla="*/ 2147483647 w 264319"/>
                        <a:gd name="T9" fmla="*/ 2147483647 h 8810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64319"/>
                        <a:gd name="T16" fmla="*/ 0 h 88106"/>
                        <a:gd name="T17" fmla="*/ 264319 w 264319"/>
                        <a:gd name="T18" fmla="*/ 88106 h 8810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64319" h="88106">
                          <a:moveTo>
                            <a:pt x="0" y="85725"/>
                          </a:moveTo>
                          <a:lnTo>
                            <a:pt x="0" y="0"/>
                          </a:lnTo>
                          <a:lnTo>
                            <a:pt x="264319" y="0"/>
                          </a:lnTo>
                          <a:lnTo>
                            <a:pt x="167878" y="51197"/>
                          </a:lnTo>
                          <a:lnTo>
                            <a:pt x="264319" y="88106"/>
                          </a:lnTo>
                        </a:path>
                      </a:pathLst>
                    </a:custGeom>
                    <a:solidFill>
                      <a:srgbClr val="66CC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419" name="Freeform 116"/>
                  <p:cNvSpPr>
                    <a:spLocks noChangeAspect="1"/>
                  </p:cNvSpPr>
                  <p:nvPr/>
                </p:nvSpPr>
                <p:spPr bwMode="auto">
                  <a:xfrm>
                    <a:off x="111009675" y="109855675"/>
                    <a:ext cx="405908" cy="121753"/>
                  </a:xfrm>
                  <a:custGeom>
                    <a:avLst/>
                    <a:gdLst>
                      <a:gd name="T0" fmla="*/ 0 w 264319"/>
                      <a:gd name="T1" fmla="*/ 1940018731 h 88106"/>
                      <a:gd name="T2" fmla="*/ 0 w 264319"/>
                      <a:gd name="T3" fmla="*/ 0 h 88106"/>
                      <a:gd name="T4" fmla="*/ 2147483647 w 264319"/>
                      <a:gd name="T5" fmla="*/ 0 h 88106"/>
                      <a:gd name="T6" fmla="*/ 2147483647 w 264319"/>
                      <a:gd name="T7" fmla="*/ 1158638816 h 88106"/>
                      <a:gd name="T8" fmla="*/ 2147483647 w 264319"/>
                      <a:gd name="T9" fmla="*/ 1993898403 h 88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319"/>
                      <a:gd name="T16" fmla="*/ 0 h 88106"/>
                      <a:gd name="T17" fmla="*/ 264319 w 264319"/>
                      <a:gd name="T18" fmla="*/ 88106 h 88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319" h="88106">
                        <a:moveTo>
                          <a:pt x="0" y="85725"/>
                        </a:moveTo>
                        <a:lnTo>
                          <a:pt x="0" y="0"/>
                        </a:lnTo>
                        <a:lnTo>
                          <a:pt x="264319" y="0"/>
                        </a:lnTo>
                        <a:lnTo>
                          <a:pt x="167878" y="51197"/>
                        </a:lnTo>
                        <a:lnTo>
                          <a:pt x="264319" y="8810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20" name="Freeform 117"/>
                  <p:cNvSpPr>
                    <a:spLocks noChangeAspect="1"/>
                  </p:cNvSpPr>
                  <p:nvPr/>
                </p:nvSpPr>
                <p:spPr bwMode="auto">
                  <a:xfrm>
                    <a:off x="111009675" y="110000580"/>
                    <a:ext cx="405908" cy="121754"/>
                  </a:xfrm>
                  <a:custGeom>
                    <a:avLst/>
                    <a:gdLst>
                      <a:gd name="T0" fmla="*/ 0 w 264319"/>
                      <a:gd name="T1" fmla="*/ 1940518939 h 88106"/>
                      <a:gd name="T2" fmla="*/ 0 w 264319"/>
                      <a:gd name="T3" fmla="*/ 0 h 88106"/>
                      <a:gd name="T4" fmla="*/ 2147483647 w 264319"/>
                      <a:gd name="T5" fmla="*/ 0 h 88106"/>
                      <a:gd name="T6" fmla="*/ 2147483647 w 264319"/>
                      <a:gd name="T7" fmla="*/ 1158907174 h 88106"/>
                      <a:gd name="T8" fmla="*/ 2147483647 w 264319"/>
                      <a:gd name="T9" fmla="*/ 1994401452 h 88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4319"/>
                      <a:gd name="T16" fmla="*/ 0 h 88106"/>
                      <a:gd name="T17" fmla="*/ 264319 w 264319"/>
                      <a:gd name="T18" fmla="*/ 88106 h 88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4319" h="88106">
                        <a:moveTo>
                          <a:pt x="0" y="85725"/>
                        </a:moveTo>
                        <a:lnTo>
                          <a:pt x="0" y="0"/>
                        </a:lnTo>
                        <a:lnTo>
                          <a:pt x="264319" y="0"/>
                        </a:lnTo>
                        <a:lnTo>
                          <a:pt x="167878" y="51197"/>
                        </a:lnTo>
                        <a:lnTo>
                          <a:pt x="264319" y="88106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84" name="Group 118"/>
                <p:cNvGrpSpPr>
                  <a:grpSpLocks noChangeAspect="1"/>
                </p:cNvGrpSpPr>
                <p:nvPr/>
              </p:nvGrpSpPr>
              <p:grpSpPr bwMode="auto">
                <a:xfrm>
                  <a:off x="109680670" y="110755337"/>
                  <a:ext cx="236444" cy="238960"/>
                  <a:chOff x="110378691" y="110040082"/>
                  <a:chExt cx="411371" cy="415749"/>
                </a:xfrm>
              </p:grpSpPr>
              <p:sp>
                <p:nvSpPr>
                  <p:cNvPr id="15406" name="Line 1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379947" y="110190209"/>
                    <a:ext cx="0" cy="116098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07" name="Line 1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380481" y="110041025"/>
                    <a:ext cx="0" cy="116098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08" name="Line 1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788532" y="110335935"/>
                    <a:ext cx="0" cy="116097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09" name="Line 1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379675" y="110335637"/>
                    <a:ext cx="0" cy="116097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0" name="Line 1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788534" y="110193411"/>
                    <a:ext cx="0" cy="116098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1" name="Line 12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10787967" y="110045255"/>
                    <a:ext cx="0" cy="116097"/>
                  </a:xfrm>
                  <a:prstGeom prst="line">
                    <a:avLst/>
                  </a:prstGeom>
                  <a:noFill/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2" name="Freeform 125"/>
                  <p:cNvSpPr>
                    <a:spLocks noChangeAspect="1"/>
                  </p:cNvSpPr>
                  <p:nvPr/>
                </p:nvSpPr>
                <p:spPr bwMode="auto">
                  <a:xfrm>
                    <a:off x="110381244" y="110040600"/>
                    <a:ext cx="405908" cy="54853"/>
                  </a:xfrm>
                  <a:custGeom>
                    <a:avLst/>
                    <a:gdLst>
                      <a:gd name="T0" fmla="*/ 0 w 264319"/>
                      <a:gd name="T1" fmla="*/ 0 h 35719"/>
                      <a:gd name="T2" fmla="*/ 2147483647 w 264319"/>
                      <a:gd name="T3" fmla="*/ 2147483647 h 35719"/>
                      <a:gd name="T4" fmla="*/ 2147483647 w 264319"/>
                      <a:gd name="T5" fmla="*/ 710092946 h 35719"/>
                      <a:gd name="T6" fmla="*/ 0 60000 65536"/>
                      <a:gd name="T7" fmla="*/ 0 60000 65536"/>
                      <a:gd name="T8" fmla="*/ 0 60000 65536"/>
                      <a:gd name="T9" fmla="*/ 0 w 264319"/>
                      <a:gd name="T10" fmla="*/ 0 h 35719"/>
                      <a:gd name="T11" fmla="*/ 264319 w 264319"/>
                      <a:gd name="T12" fmla="*/ 35719 h 357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4319" h="35719">
                        <a:moveTo>
                          <a:pt x="0" y="0"/>
                        </a:moveTo>
                        <a:lnTo>
                          <a:pt x="128588" y="35719"/>
                        </a:lnTo>
                        <a:lnTo>
                          <a:pt x="264319" y="1191"/>
                        </a:lnTo>
                      </a:path>
                    </a:pathLst>
                  </a:custGeom>
                  <a:solidFill>
                    <a:srgbClr val="929292">
                      <a:alpha val="10196"/>
                    </a:srgbClr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3" name="Freeform 126"/>
                  <p:cNvSpPr>
                    <a:spLocks noChangeAspect="1"/>
                  </p:cNvSpPr>
                  <p:nvPr/>
                </p:nvSpPr>
                <p:spPr bwMode="auto">
                  <a:xfrm>
                    <a:off x="110382481" y="110190989"/>
                    <a:ext cx="405907" cy="54853"/>
                  </a:xfrm>
                  <a:custGeom>
                    <a:avLst/>
                    <a:gdLst>
                      <a:gd name="T0" fmla="*/ 0 w 264319"/>
                      <a:gd name="T1" fmla="*/ 0 h 35719"/>
                      <a:gd name="T2" fmla="*/ 2147483647 w 264319"/>
                      <a:gd name="T3" fmla="*/ 2147483647 h 35719"/>
                      <a:gd name="T4" fmla="*/ 2147483647 w 264319"/>
                      <a:gd name="T5" fmla="*/ 710092946 h 35719"/>
                      <a:gd name="T6" fmla="*/ 0 60000 65536"/>
                      <a:gd name="T7" fmla="*/ 0 60000 65536"/>
                      <a:gd name="T8" fmla="*/ 0 60000 65536"/>
                      <a:gd name="T9" fmla="*/ 0 w 264319"/>
                      <a:gd name="T10" fmla="*/ 0 h 35719"/>
                      <a:gd name="T11" fmla="*/ 264319 w 264319"/>
                      <a:gd name="T12" fmla="*/ 35719 h 357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4319" h="35719">
                        <a:moveTo>
                          <a:pt x="0" y="0"/>
                        </a:moveTo>
                        <a:lnTo>
                          <a:pt x="128588" y="35719"/>
                        </a:lnTo>
                        <a:lnTo>
                          <a:pt x="264319" y="1191"/>
                        </a:lnTo>
                      </a:path>
                    </a:pathLst>
                  </a:custGeom>
                  <a:solidFill>
                    <a:srgbClr val="929292">
                      <a:alpha val="10196"/>
                    </a:srgbClr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4" name="Freeform 127"/>
                  <p:cNvSpPr>
                    <a:spLocks noChangeAspect="1"/>
                  </p:cNvSpPr>
                  <p:nvPr/>
                </p:nvSpPr>
                <p:spPr bwMode="auto">
                  <a:xfrm>
                    <a:off x="110380652" y="110334688"/>
                    <a:ext cx="405907" cy="54853"/>
                  </a:xfrm>
                  <a:custGeom>
                    <a:avLst/>
                    <a:gdLst>
                      <a:gd name="T0" fmla="*/ 0 w 264319"/>
                      <a:gd name="T1" fmla="*/ 0 h 35719"/>
                      <a:gd name="T2" fmla="*/ 2147483647 w 264319"/>
                      <a:gd name="T3" fmla="*/ 2147483647 h 35719"/>
                      <a:gd name="T4" fmla="*/ 2147483647 w 264319"/>
                      <a:gd name="T5" fmla="*/ 710092946 h 35719"/>
                      <a:gd name="T6" fmla="*/ 0 60000 65536"/>
                      <a:gd name="T7" fmla="*/ 0 60000 65536"/>
                      <a:gd name="T8" fmla="*/ 0 60000 65536"/>
                      <a:gd name="T9" fmla="*/ 0 w 264319"/>
                      <a:gd name="T10" fmla="*/ 0 h 35719"/>
                      <a:gd name="T11" fmla="*/ 264319 w 264319"/>
                      <a:gd name="T12" fmla="*/ 35719 h 3571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64319" h="35719">
                        <a:moveTo>
                          <a:pt x="0" y="0"/>
                        </a:moveTo>
                        <a:lnTo>
                          <a:pt x="128588" y="35719"/>
                        </a:lnTo>
                        <a:lnTo>
                          <a:pt x="264319" y="1191"/>
                        </a:lnTo>
                      </a:path>
                    </a:pathLst>
                  </a:custGeom>
                  <a:solidFill>
                    <a:srgbClr val="929292">
                      <a:alpha val="10196"/>
                    </a:srgbClr>
                  </a:solidFill>
                  <a:ln w="9525">
                    <a:solidFill>
                      <a:srgbClr val="929292"/>
                    </a:solidFill>
                    <a:round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5" name="Freeform 128"/>
                  <p:cNvSpPr>
                    <a:spLocks noChangeAspect="1"/>
                  </p:cNvSpPr>
                  <p:nvPr/>
                </p:nvSpPr>
                <p:spPr bwMode="auto">
                  <a:xfrm>
                    <a:off x="110378691" y="110040082"/>
                    <a:ext cx="410387" cy="120151"/>
                  </a:xfrm>
                  <a:custGeom>
                    <a:avLst/>
                    <a:gdLst>
                      <a:gd name="T0" fmla="*/ 1560 w 410387"/>
                      <a:gd name="T1" fmla="*/ 120151 h 120151"/>
                      <a:gd name="T2" fmla="*/ 410387 w 410387"/>
                      <a:gd name="T3" fmla="*/ 120151 h 120151"/>
                      <a:gd name="T4" fmla="*/ 408827 w 410387"/>
                      <a:gd name="T5" fmla="*/ 3121 h 120151"/>
                      <a:gd name="T6" fmla="*/ 196611 w 410387"/>
                      <a:gd name="T7" fmla="*/ 56175 h 120151"/>
                      <a:gd name="T8" fmla="*/ 0 w 410387"/>
                      <a:gd name="T9" fmla="*/ 0 h 120151"/>
                      <a:gd name="T10" fmla="*/ 1560 w 410387"/>
                      <a:gd name="T11" fmla="*/ 120151 h 1201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387"/>
                      <a:gd name="T19" fmla="*/ 0 h 120151"/>
                      <a:gd name="T20" fmla="*/ 410387 w 410387"/>
                      <a:gd name="T21" fmla="*/ 120151 h 1201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387" h="120151">
                        <a:moveTo>
                          <a:pt x="1560" y="120151"/>
                        </a:moveTo>
                        <a:lnTo>
                          <a:pt x="410387" y="120151"/>
                        </a:lnTo>
                        <a:lnTo>
                          <a:pt x="408827" y="3121"/>
                        </a:lnTo>
                        <a:lnTo>
                          <a:pt x="196611" y="56175"/>
                        </a:lnTo>
                        <a:lnTo>
                          <a:pt x="0" y="0"/>
                        </a:lnTo>
                        <a:lnTo>
                          <a:pt x="1560" y="120151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miter lim="800000"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6" name="Freeform 129"/>
                  <p:cNvSpPr>
                    <a:spLocks noChangeAspect="1"/>
                  </p:cNvSpPr>
                  <p:nvPr/>
                </p:nvSpPr>
                <p:spPr bwMode="auto">
                  <a:xfrm>
                    <a:off x="110379675" y="110190120"/>
                    <a:ext cx="410387" cy="120151"/>
                  </a:xfrm>
                  <a:custGeom>
                    <a:avLst/>
                    <a:gdLst>
                      <a:gd name="T0" fmla="*/ 1560 w 410387"/>
                      <a:gd name="T1" fmla="*/ 120151 h 120151"/>
                      <a:gd name="T2" fmla="*/ 410387 w 410387"/>
                      <a:gd name="T3" fmla="*/ 120151 h 120151"/>
                      <a:gd name="T4" fmla="*/ 408827 w 410387"/>
                      <a:gd name="T5" fmla="*/ 3121 h 120151"/>
                      <a:gd name="T6" fmla="*/ 196611 w 410387"/>
                      <a:gd name="T7" fmla="*/ 56175 h 120151"/>
                      <a:gd name="T8" fmla="*/ 0 w 410387"/>
                      <a:gd name="T9" fmla="*/ 0 h 120151"/>
                      <a:gd name="T10" fmla="*/ 1560 w 410387"/>
                      <a:gd name="T11" fmla="*/ 120151 h 1201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387"/>
                      <a:gd name="T19" fmla="*/ 0 h 120151"/>
                      <a:gd name="T20" fmla="*/ 410387 w 410387"/>
                      <a:gd name="T21" fmla="*/ 120151 h 1201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387" h="120151">
                        <a:moveTo>
                          <a:pt x="1560" y="120151"/>
                        </a:moveTo>
                        <a:lnTo>
                          <a:pt x="410387" y="120151"/>
                        </a:lnTo>
                        <a:lnTo>
                          <a:pt x="408827" y="3121"/>
                        </a:lnTo>
                        <a:lnTo>
                          <a:pt x="196611" y="56175"/>
                        </a:lnTo>
                        <a:lnTo>
                          <a:pt x="0" y="0"/>
                        </a:lnTo>
                        <a:lnTo>
                          <a:pt x="1560" y="120151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miter lim="800000"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417" name="Freeform 130"/>
                  <p:cNvSpPr>
                    <a:spLocks noChangeAspect="1"/>
                  </p:cNvSpPr>
                  <p:nvPr/>
                </p:nvSpPr>
                <p:spPr bwMode="auto">
                  <a:xfrm>
                    <a:off x="110379675" y="110335680"/>
                    <a:ext cx="410387" cy="120151"/>
                  </a:xfrm>
                  <a:custGeom>
                    <a:avLst/>
                    <a:gdLst>
                      <a:gd name="T0" fmla="*/ 1560 w 410387"/>
                      <a:gd name="T1" fmla="*/ 120151 h 120151"/>
                      <a:gd name="T2" fmla="*/ 410387 w 410387"/>
                      <a:gd name="T3" fmla="*/ 120151 h 120151"/>
                      <a:gd name="T4" fmla="*/ 408827 w 410387"/>
                      <a:gd name="T5" fmla="*/ 3121 h 120151"/>
                      <a:gd name="T6" fmla="*/ 196611 w 410387"/>
                      <a:gd name="T7" fmla="*/ 56175 h 120151"/>
                      <a:gd name="T8" fmla="*/ 0 w 410387"/>
                      <a:gd name="T9" fmla="*/ 0 h 120151"/>
                      <a:gd name="T10" fmla="*/ 1560 w 410387"/>
                      <a:gd name="T11" fmla="*/ 120151 h 1201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0387"/>
                      <a:gd name="T19" fmla="*/ 0 h 120151"/>
                      <a:gd name="T20" fmla="*/ 410387 w 410387"/>
                      <a:gd name="T21" fmla="*/ 120151 h 1201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0387" h="120151">
                        <a:moveTo>
                          <a:pt x="1560" y="120151"/>
                        </a:moveTo>
                        <a:lnTo>
                          <a:pt x="410387" y="120151"/>
                        </a:lnTo>
                        <a:lnTo>
                          <a:pt x="408827" y="3121"/>
                        </a:lnTo>
                        <a:lnTo>
                          <a:pt x="196611" y="56175"/>
                        </a:lnTo>
                        <a:lnTo>
                          <a:pt x="0" y="0"/>
                        </a:lnTo>
                        <a:lnTo>
                          <a:pt x="1560" y="120151"/>
                        </a:lnTo>
                        <a:close/>
                      </a:path>
                    </a:pathLst>
                  </a:custGeom>
                  <a:solidFill>
                    <a:srgbClr val="929292"/>
                  </a:solidFill>
                  <a:ln w="9525">
                    <a:solidFill>
                      <a:srgbClr val="929292"/>
                    </a:solidFill>
                    <a:miter lim="800000"/>
                    <a:headEnd/>
                    <a:tailEnd/>
                  </a:ln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85" name="Group 131"/>
                <p:cNvGrpSpPr>
                  <a:grpSpLocks noChangeAspect="1"/>
                </p:cNvGrpSpPr>
                <p:nvPr/>
              </p:nvGrpSpPr>
              <p:grpSpPr bwMode="auto">
                <a:xfrm>
                  <a:off x="109692967" y="110777168"/>
                  <a:ext cx="246853" cy="248284"/>
                  <a:chOff x="110322330" y="110506262"/>
                  <a:chExt cx="429480" cy="431972"/>
                </a:xfrm>
              </p:grpSpPr>
              <p:sp>
                <p:nvSpPr>
                  <p:cNvPr id="15393" name="Freeform 132"/>
                  <p:cNvSpPr>
                    <a:spLocks noChangeAspect="1"/>
                  </p:cNvSpPr>
                  <p:nvPr/>
                </p:nvSpPr>
                <p:spPr bwMode="auto">
                  <a:xfrm>
                    <a:off x="110327734" y="110514498"/>
                    <a:ext cx="408828" cy="366696"/>
                  </a:xfrm>
                  <a:custGeom>
                    <a:avLst/>
                    <a:gdLst>
                      <a:gd name="T0" fmla="*/ 0 w 408828"/>
                      <a:gd name="T1" fmla="*/ 366696 h 366696"/>
                      <a:gd name="T2" fmla="*/ 408828 w 408828"/>
                      <a:gd name="T3" fmla="*/ 366696 h 366696"/>
                      <a:gd name="T4" fmla="*/ 408828 w 408828"/>
                      <a:gd name="T5" fmla="*/ 0 h 366696"/>
                      <a:gd name="T6" fmla="*/ 193491 w 408828"/>
                      <a:gd name="T7" fmla="*/ 54614 h 366696"/>
                      <a:gd name="T8" fmla="*/ 1561 w 408828"/>
                      <a:gd name="T9" fmla="*/ 1560 h 366696"/>
                      <a:gd name="T10" fmla="*/ 0 w 408828"/>
                      <a:gd name="T11" fmla="*/ 366696 h 36669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08828"/>
                      <a:gd name="T19" fmla="*/ 0 h 366696"/>
                      <a:gd name="T20" fmla="*/ 408828 w 408828"/>
                      <a:gd name="T21" fmla="*/ 366696 h 36669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08828" h="366696">
                        <a:moveTo>
                          <a:pt x="0" y="366696"/>
                        </a:moveTo>
                        <a:lnTo>
                          <a:pt x="408828" y="366696"/>
                        </a:lnTo>
                        <a:lnTo>
                          <a:pt x="408828" y="0"/>
                        </a:lnTo>
                        <a:lnTo>
                          <a:pt x="193491" y="54614"/>
                        </a:lnTo>
                        <a:lnTo>
                          <a:pt x="1561" y="1560"/>
                        </a:lnTo>
                        <a:lnTo>
                          <a:pt x="0" y="36669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grpSp>
                <p:nvGrpSpPr>
                  <p:cNvPr id="15394" name="Group 1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0322330" y="110506262"/>
                    <a:ext cx="429480" cy="431972"/>
                    <a:chOff x="109814916" y="110114577"/>
                    <a:chExt cx="270272" cy="271839"/>
                  </a:xfrm>
                </p:grpSpPr>
                <p:sp>
                  <p:nvSpPr>
                    <p:cNvPr id="15395" name="Freeform 13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9814916" y="110306644"/>
                      <a:ext cx="270272" cy="79772"/>
                    </a:xfrm>
                    <a:custGeom>
                      <a:avLst/>
                      <a:gdLst>
                        <a:gd name="T0" fmla="*/ 2381 w 270272"/>
                        <a:gd name="T1" fmla="*/ 79772 h 79772"/>
                        <a:gd name="T2" fmla="*/ 270272 w 270272"/>
                        <a:gd name="T3" fmla="*/ 79772 h 79772"/>
                        <a:gd name="T4" fmla="*/ 267890 w 270272"/>
                        <a:gd name="T5" fmla="*/ 57150 h 79772"/>
                        <a:gd name="T6" fmla="*/ 267890 w 270272"/>
                        <a:gd name="T7" fmla="*/ 0 h 79772"/>
                        <a:gd name="T8" fmla="*/ 128587 w 270272"/>
                        <a:gd name="T9" fmla="*/ 34528 h 79772"/>
                        <a:gd name="T10" fmla="*/ 0 w 270272"/>
                        <a:gd name="T11" fmla="*/ 1190 h 79772"/>
                        <a:gd name="T12" fmla="*/ 2381 w 270272"/>
                        <a:gd name="T13" fmla="*/ 79772 h 7977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70272"/>
                        <a:gd name="T22" fmla="*/ 0 h 79772"/>
                        <a:gd name="T23" fmla="*/ 270272 w 270272"/>
                        <a:gd name="T24" fmla="*/ 79772 h 7977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70272" h="79772">
                          <a:moveTo>
                            <a:pt x="2381" y="79772"/>
                          </a:moveTo>
                          <a:lnTo>
                            <a:pt x="270272" y="79772"/>
                          </a:lnTo>
                          <a:lnTo>
                            <a:pt x="267890" y="57150"/>
                          </a:lnTo>
                          <a:lnTo>
                            <a:pt x="267890" y="0"/>
                          </a:lnTo>
                          <a:lnTo>
                            <a:pt x="128587" y="34528"/>
                          </a:lnTo>
                          <a:lnTo>
                            <a:pt x="0" y="1190"/>
                          </a:lnTo>
                          <a:lnTo>
                            <a:pt x="2381" y="79772"/>
                          </a:lnTo>
                          <a:close/>
                        </a:path>
                      </a:pathLst>
                    </a:custGeom>
                    <a:solidFill>
                      <a:srgbClr val="66CC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5396" name="Group 13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09816140" y="110114577"/>
                      <a:ext cx="266241" cy="267915"/>
                      <a:chOff x="109816140" y="110114577"/>
                      <a:chExt cx="266241" cy="267915"/>
                    </a:xfrm>
                  </p:grpSpPr>
                  <p:sp>
                    <p:nvSpPr>
                      <p:cNvPr id="15397" name="Line 13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09816317" y="110211999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8" name="Line 13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09816665" y="110114854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9" name="Line 13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10082380" y="110306892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0" name="Line 139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09816140" y="110306698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1" name="Line 14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10082381" y="110214084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2" name="Line 14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10082012" y="110117608"/>
                        <a:ext cx="0" cy="756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3" name="Freeform 14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09817162" y="110114577"/>
                        <a:ext cx="264319" cy="35719"/>
                      </a:xfrm>
                      <a:custGeom>
                        <a:avLst/>
                        <a:gdLst>
                          <a:gd name="T0" fmla="*/ 0 w 264319"/>
                          <a:gd name="T1" fmla="*/ 0 h 35719"/>
                          <a:gd name="T2" fmla="*/ 128588 w 264319"/>
                          <a:gd name="T3" fmla="*/ 35719 h 35719"/>
                          <a:gd name="T4" fmla="*/ 264319 w 264319"/>
                          <a:gd name="T5" fmla="*/ 1191 h 35719"/>
                          <a:gd name="T6" fmla="*/ 0 60000 65536"/>
                          <a:gd name="T7" fmla="*/ 0 60000 65536"/>
                          <a:gd name="T8" fmla="*/ 0 60000 65536"/>
                          <a:gd name="T9" fmla="*/ 0 w 264319"/>
                          <a:gd name="T10" fmla="*/ 0 h 35719"/>
                          <a:gd name="T11" fmla="*/ 264319 w 264319"/>
                          <a:gd name="T12" fmla="*/ 35719 h 3571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64319" h="35719">
                            <a:moveTo>
                              <a:pt x="0" y="0"/>
                            </a:moveTo>
                            <a:lnTo>
                              <a:pt x="128588" y="35719"/>
                            </a:lnTo>
                            <a:lnTo>
                              <a:pt x="264319" y="1191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4" name="Freeform 143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09817967" y="110212507"/>
                        <a:ext cx="264319" cy="35719"/>
                      </a:xfrm>
                      <a:custGeom>
                        <a:avLst/>
                        <a:gdLst>
                          <a:gd name="T0" fmla="*/ 0 w 264319"/>
                          <a:gd name="T1" fmla="*/ 0 h 35719"/>
                          <a:gd name="T2" fmla="*/ 128588 w 264319"/>
                          <a:gd name="T3" fmla="*/ 35719 h 35719"/>
                          <a:gd name="T4" fmla="*/ 264319 w 264319"/>
                          <a:gd name="T5" fmla="*/ 1191 h 35719"/>
                          <a:gd name="T6" fmla="*/ 0 60000 65536"/>
                          <a:gd name="T7" fmla="*/ 0 60000 65536"/>
                          <a:gd name="T8" fmla="*/ 0 60000 65536"/>
                          <a:gd name="T9" fmla="*/ 0 w 264319"/>
                          <a:gd name="T10" fmla="*/ 0 h 35719"/>
                          <a:gd name="T11" fmla="*/ 264319 w 264319"/>
                          <a:gd name="T12" fmla="*/ 35719 h 3571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64319" h="35719">
                            <a:moveTo>
                              <a:pt x="0" y="0"/>
                            </a:moveTo>
                            <a:lnTo>
                              <a:pt x="128588" y="35719"/>
                            </a:lnTo>
                            <a:lnTo>
                              <a:pt x="264319" y="1191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5" name="Freeform 14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09816776" y="110306080"/>
                        <a:ext cx="264319" cy="35719"/>
                      </a:xfrm>
                      <a:custGeom>
                        <a:avLst/>
                        <a:gdLst>
                          <a:gd name="T0" fmla="*/ 0 w 264319"/>
                          <a:gd name="T1" fmla="*/ 0 h 35719"/>
                          <a:gd name="T2" fmla="*/ 128588 w 264319"/>
                          <a:gd name="T3" fmla="*/ 35719 h 35719"/>
                          <a:gd name="T4" fmla="*/ 264319 w 264319"/>
                          <a:gd name="T5" fmla="*/ 1191 h 35719"/>
                          <a:gd name="T6" fmla="*/ 0 60000 65536"/>
                          <a:gd name="T7" fmla="*/ 0 60000 65536"/>
                          <a:gd name="T8" fmla="*/ 0 60000 65536"/>
                          <a:gd name="T9" fmla="*/ 0 w 264319"/>
                          <a:gd name="T10" fmla="*/ 0 h 35719"/>
                          <a:gd name="T11" fmla="*/ 264319 w 264319"/>
                          <a:gd name="T12" fmla="*/ 35719 h 3571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64319" h="35719">
                            <a:moveTo>
                              <a:pt x="0" y="0"/>
                            </a:moveTo>
                            <a:lnTo>
                              <a:pt x="128588" y="35719"/>
                            </a:lnTo>
                            <a:lnTo>
                              <a:pt x="264319" y="1191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lIns="36576" tIns="36576" rIns="36576" bIns="36576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5386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109966077" y="110771898"/>
                  <a:ext cx="237000" cy="254284"/>
                  <a:chOff x="110793011" y="110504379"/>
                  <a:chExt cx="412338" cy="432000"/>
                </a:xfrm>
              </p:grpSpPr>
              <p:sp>
                <p:nvSpPr>
                  <p:cNvPr id="15387" name="Freeform 146"/>
                  <p:cNvSpPr>
                    <a:spLocks noChangeAspect="1"/>
                  </p:cNvSpPr>
                  <p:nvPr/>
                </p:nvSpPr>
                <p:spPr bwMode="auto">
                  <a:xfrm>
                    <a:off x="110795784" y="110800538"/>
                    <a:ext cx="409565" cy="118846"/>
                  </a:xfrm>
                  <a:custGeom>
                    <a:avLst/>
                    <a:gdLst>
                      <a:gd name="T0" fmla="*/ 0 w 266700"/>
                      <a:gd name="T1" fmla="*/ 2147483647 h 77390"/>
                      <a:gd name="T2" fmla="*/ 2147483647 w 266700"/>
                      <a:gd name="T3" fmla="*/ 2147483647 h 77390"/>
                      <a:gd name="T4" fmla="*/ 2147483647 w 266700"/>
                      <a:gd name="T5" fmla="*/ 2147483647 h 77390"/>
                      <a:gd name="T6" fmla="*/ 2147483647 w 266700"/>
                      <a:gd name="T7" fmla="*/ 0 h 77390"/>
                      <a:gd name="T8" fmla="*/ 1418902456 w 266700"/>
                      <a:gd name="T9" fmla="*/ 2147483647 h 77390"/>
                      <a:gd name="T10" fmla="*/ 0 w 266700"/>
                      <a:gd name="T11" fmla="*/ 2147483647 h 7739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66700"/>
                      <a:gd name="T19" fmla="*/ 0 h 77390"/>
                      <a:gd name="T20" fmla="*/ 266700 w 266700"/>
                      <a:gd name="T21" fmla="*/ 77390 h 7739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66700" h="77390">
                        <a:moveTo>
                          <a:pt x="0" y="77390"/>
                        </a:moveTo>
                        <a:lnTo>
                          <a:pt x="266700" y="77390"/>
                        </a:lnTo>
                        <a:lnTo>
                          <a:pt x="261937" y="70247"/>
                        </a:lnTo>
                        <a:lnTo>
                          <a:pt x="129778" y="0"/>
                        </a:lnTo>
                        <a:lnTo>
                          <a:pt x="2381" y="67865"/>
                        </a:lnTo>
                        <a:lnTo>
                          <a:pt x="0" y="77390"/>
                        </a:lnTo>
                        <a:close/>
                      </a:path>
                    </a:pathLst>
                  </a:custGeom>
                  <a:solidFill>
                    <a:srgbClr val="00FFFF">
                      <a:alpha val="10196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sp>
                <p:nvSpPr>
                  <p:cNvPr id="15388" name="Freeform 147"/>
                  <p:cNvSpPr>
                    <a:spLocks noChangeAspect="1"/>
                  </p:cNvSpPr>
                  <p:nvPr/>
                </p:nvSpPr>
                <p:spPr bwMode="auto">
                  <a:xfrm>
                    <a:off x="110793011" y="110512258"/>
                    <a:ext cx="409444" cy="418347"/>
                  </a:xfrm>
                  <a:custGeom>
                    <a:avLst/>
                    <a:gdLst>
                      <a:gd name="T0" fmla="*/ 0 w 409444"/>
                      <a:gd name="T1" fmla="*/ 418347 h 418347"/>
                      <a:gd name="T2" fmla="*/ 1583 w 409444"/>
                      <a:gd name="T3" fmla="*/ 108544 h 418347"/>
                      <a:gd name="T4" fmla="*/ 202224 w 409444"/>
                      <a:gd name="T5" fmla="*/ 0 h 418347"/>
                      <a:gd name="T6" fmla="*/ 409444 w 409444"/>
                      <a:gd name="T7" fmla="*/ 111833 h 418347"/>
                      <a:gd name="T8" fmla="*/ 406155 w 409444"/>
                      <a:gd name="T9" fmla="*/ 401284 h 418347"/>
                      <a:gd name="T10" fmla="*/ 0 w 409444"/>
                      <a:gd name="T11" fmla="*/ 418347 h 41834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09444"/>
                      <a:gd name="T19" fmla="*/ 0 h 418347"/>
                      <a:gd name="T20" fmla="*/ 409444 w 409444"/>
                      <a:gd name="T21" fmla="*/ 418347 h 41834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09444" h="418347">
                        <a:moveTo>
                          <a:pt x="0" y="418347"/>
                        </a:moveTo>
                        <a:lnTo>
                          <a:pt x="1583" y="108544"/>
                        </a:lnTo>
                        <a:lnTo>
                          <a:pt x="202224" y="0"/>
                        </a:lnTo>
                        <a:lnTo>
                          <a:pt x="409444" y="111833"/>
                        </a:lnTo>
                        <a:lnTo>
                          <a:pt x="406155" y="401284"/>
                        </a:lnTo>
                        <a:lnTo>
                          <a:pt x="0" y="4183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36576" tIns="36576" rIns="36576" bIns="36576"/>
                  <a:lstStyle/>
                  <a:p>
                    <a:endParaRPr lang="en-US"/>
                  </a:p>
                </p:txBody>
              </p:sp>
              <p:grpSp>
                <p:nvGrpSpPr>
                  <p:cNvPr id="15389" name="Group 14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10797251" y="110504379"/>
                    <a:ext cx="404079" cy="432000"/>
                    <a:chOff x="110779915" y="110504379"/>
                    <a:chExt cx="404079" cy="408070"/>
                  </a:xfrm>
                </p:grpSpPr>
                <p:sp>
                  <p:nvSpPr>
                    <p:cNvPr id="15390" name="Freeform 14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0779915" y="110800920"/>
                      <a:ext cx="404079" cy="111529"/>
                    </a:xfrm>
                    <a:custGeom>
                      <a:avLst/>
                      <a:gdLst>
                        <a:gd name="T0" fmla="*/ 0 w 263128"/>
                        <a:gd name="T1" fmla="*/ 1661808678 h 80962"/>
                        <a:gd name="T2" fmla="*/ 2147483647 w 263128"/>
                        <a:gd name="T3" fmla="*/ 0 h 80962"/>
                        <a:gd name="T4" fmla="*/ 2147483647 w 263128"/>
                        <a:gd name="T5" fmla="*/ 1637396512 h 80962"/>
                        <a:gd name="T6" fmla="*/ 0 60000 65536"/>
                        <a:gd name="T7" fmla="*/ 0 60000 65536"/>
                        <a:gd name="T8" fmla="*/ 0 60000 65536"/>
                        <a:gd name="T9" fmla="*/ 0 w 263128"/>
                        <a:gd name="T10" fmla="*/ 0 h 80962"/>
                        <a:gd name="T11" fmla="*/ 263128 w 263128"/>
                        <a:gd name="T12" fmla="*/ 80962 h 8096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63128" h="80962">
                          <a:moveTo>
                            <a:pt x="0" y="80962"/>
                          </a:moveTo>
                          <a:lnTo>
                            <a:pt x="128588" y="0"/>
                          </a:lnTo>
                          <a:lnTo>
                            <a:pt x="263128" y="79772"/>
                          </a:lnTo>
                        </a:path>
                      </a:pathLst>
                    </a:custGeom>
                    <a:solidFill>
                      <a:srgbClr val="66CC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1" name="Freeform 15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0779915" y="110653564"/>
                      <a:ext cx="404079" cy="111529"/>
                    </a:xfrm>
                    <a:custGeom>
                      <a:avLst/>
                      <a:gdLst>
                        <a:gd name="T0" fmla="*/ 0 w 263128"/>
                        <a:gd name="T1" fmla="*/ 1661808678 h 80962"/>
                        <a:gd name="T2" fmla="*/ 2147483647 w 263128"/>
                        <a:gd name="T3" fmla="*/ 0 h 80962"/>
                        <a:gd name="T4" fmla="*/ 2147483647 w 263128"/>
                        <a:gd name="T5" fmla="*/ 1637396512 h 80962"/>
                        <a:gd name="T6" fmla="*/ 0 60000 65536"/>
                        <a:gd name="T7" fmla="*/ 0 60000 65536"/>
                        <a:gd name="T8" fmla="*/ 0 60000 65536"/>
                        <a:gd name="T9" fmla="*/ 0 w 263128"/>
                        <a:gd name="T10" fmla="*/ 0 h 80962"/>
                        <a:gd name="T11" fmla="*/ 263128 w 263128"/>
                        <a:gd name="T12" fmla="*/ 80962 h 8096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63128" h="80962">
                          <a:moveTo>
                            <a:pt x="0" y="80962"/>
                          </a:moveTo>
                          <a:lnTo>
                            <a:pt x="128588" y="0"/>
                          </a:lnTo>
                          <a:lnTo>
                            <a:pt x="263128" y="7977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2" name="Freeform 15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0779915" y="110504379"/>
                      <a:ext cx="404079" cy="111529"/>
                    </a:xfrm>
                    <a:custGeom>
                      <a:avLst/>
                      <a:gdLst>
                        <a:gd name="T0" fmla="*/ 0 w 263128"/>
                        <a:gd name="T1" fmla="*/ 1661808678 h 80962"/>
                        <a:gd name="T2" fmla="*/ 2147483647 w 263128"/>
                        <a:gd name="T3" fmla="*/ 0 h 80962"/>
                        <a:gd name="T4" fmla="*/ 2147483647 w 263128"/>
                        <a:gd name="T5" fmla="*/ 1637396512 h 80962"/>
                        <a:gd name="T6" fmla="*/ 0 60000 65536"/>
                        <a:gd name="T7" fmla="*/ 0 60000 65536"/>
                        <a:gd name="T8" fmla="*/ 0 60000 65536"/>
                        <a:gd name="T9" fmla="*/ 0 w 263128"/>
                        <a:gd name="T10" fmla="*/ 0 h 80962"/>
                        <a:gd name="T11" fmla="*/ 263128 w 263128"/>
                        <a:gd name="T12" fmla="*/ 80962 h 8096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63128" h="80962">
                          <a:moveTo>
                            <a:pt x="0" y="80962"/>
                          </a:moveTo>
                          <a:lnTo>
                            <a:pt x="128588" y="0"/>
                          </a:lnTo>
                          <a:lnTo>
                            <a:pt x="263128" y="7977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36576" tIns="36576" rIns="36576" bIns="36576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pic>
          <p:nvPicPr>
            <p:cNvPr id="15368" name="Picture 1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6172200"/>
              <a:ext cx="1565275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791200"/>
              <a:ext cx="687388" cy="873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4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3" name="Picture 2" descr="base-carta-intestat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107"/>
          <p:cNvSpPr txBox="1">
            <a:spLocks noChangeArrowheads="1"/>
          </p:cNvSpPr>
          <p:nvPr/>
        </p:nvSpPr>
        <p:spPr bwMode="auto">
          <a:xfrm>
            <a:off x="0" y="122238"/>
            <a:ext cx="9144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300"/>
              </a:spcBef>
              <a:buClr>
                <a:schemeClr val="tx1"/>
              </a:buClr>
              <a:buSzPct val="90000"/>
            </a:pPr>
            <a:r>
              <a:rPr lang="it-IT" sz="2000" b="1" i="1"/>
              <a:t>PORTO DI LIVORNO</a:t>
            </a:r>
          </a:p>
          <a:p>
            <a:pPr algn="ctr" eaLnBrk="1" hangingPunct="1">
              <a:spcBef>
                <a:spcPts val="300"/>
              </a:spcBef>
              <a:buClr>
                <a:schemeClr val="tx1"/>
              </a:buClr>
              <a:buSzPct val="90000"/>
            </a:pPr>
            <a:r>
              <a:rPr lang="it-IT" sz="2000" b="1" i="1"/>
              <a:t>STUDIO DI FATTIBILITA’ </a:t>
            </a:r>
          </a:p>
          <a:p>
            <a:pPr algn="ctr" eaLnBrk="1" hangingPunct="1">
              <a:spcBef>
                <a:spcPts val="300"/>
              </a:spcBef>
              <a:buClr>
                <a:schemeClr val="tx1"/>
              </a:buClr>
              <a:buSzPct val="90000"/>
            </a:pPr>
            <a:r>
              <a:rPr lang="it-IT" sz="2000" b="1" i="1"/>
              <a:t>PRIMA FASE PIATTAFORMA EUROPA</a:t>
            </a:r>
          </a:p>
        </p:txBody>
      </p:sp>
    </p:spTree>
    <p:extLst>
      <p:ext uri="{BB962C8B-B14F-4D97-AF65-F5344CB8AC3E}">
        <p14:creationId xmlns:p14="http://schemas.microsoft.com/office/powerpoint/2010/main" val="305602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22238"/>
            <a:ext cx="9144000" cy="487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it-IT" sz="2400" b="1" i="1" cap="all" dirty="0">
                <a:latin typeface="Tahoma" pitchFamily="34" charset="0"/>
                <a:ea typeface="+mn-ea"/>
                <a:cs typeface="+mn-cs"/>
              </a:rPr>
              <a:t>Il nuovo piano regolatore portuale</a:t>
            </a:r>
          </a:p>
        </p:txBody>
      </p:sp>
      <p:pic>
        <p:nvPicPr>
          <p:cNvPr id="17410" name="Immagine 2" descr="PRP_rev.settembre2014-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3572" r="2321" b="3232"/>
          <a:stretch>
            <a:fillRect/>
          </a:stretch>
        </p:blipFill>
        <p:spPr bwMode="auto">
          <a:xfrm>
            <a:off x="0" y="685800"/>
            <a:ext cx="91471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38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400" b="1" i="1"/>
              <a:t>IL NUOVO PRP – LE FUNZIONI</a:t>
            </a:r>
          </a:p>
        </p:txBody>
      </p:sp>
      <p:pic>
        <p:nvPicPr>
          <p:cNvPr id="18435" name="Immagine 4" descr="10 010 RT 004 - 1 PLA def 18.02.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13333"/>
          <a:stretch>
            <a:fillRect/>
          </a:stretch>
        </p:blipFill>
        <p:spPr bwMode="auto">
          <a:xfrm>
            <a:off x="533400" y="496888"/>
            <a:ext cx="6946900" cy="605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magine 2" descr="figura 21 Funzioni_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 t="5356" r="19289" b="60497"/>
          <a:stretch>
            <a:fillRect/>
          </a:stretch>
        </p:blipFill>
        <p:spPr bwMode="auto">
          <a:xfrm>
            <a:off x="6781800" y="533400"/>
            <a:ext cx="2168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4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459" name="Immagine 8" descr="7 PE1funzio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2"/>
          <a:stretch>
            <a:fillRect/>
          </a:stretch>
        </p:blipFill>
        <p:spPr bwMode="auto">
          <a:xfrm>
            <a:off x="0" y="588963"/>
            <a:ext cx="91440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914400" y="152400"/>
            <a:ext cx="735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1"/>
              <a:t>PIATTAFORMA </a:t>
            </a:r>
            <a:r>
              <a:rPr lang="en-US" sz="2400" b="1" i="1"/>
              <a:t>EUROPA – fase 1 - Funzioni</a:t>
            </a:r>
          </a:p>
        </p:txBody>
      </p:sp>
    </p:spTree>
    <p:extLst>
      <p:ext uri="{BB962C8B-B14F-4D97-AF65-F5344CB8AC3E}">
        <p14:creationId xmlns:p14="http://schemas.microsoft.com/office/powerpoint/2010/main" val="30947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PRIMA FASE</a:t>
            </a:r>
          </a:p>
        </p:txBody>
      </p:sp>
      <p:pic>
        <p:nvPicPr>
          <p:cNvPr id="20482" name="Immagine 4" descr="10_010_FT_I02_-2_PLA-Model_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8764" r="6667" b="3989"/>
          <a:stretch>
            <a:fillRect/>
          </a:stretch>
        </p:blipFill>
        <p:spPr bwMode="auto">
          <a:xfrm>
            <a:off x="152400" y="485775"/>
            <a:ext cx="88392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09728" indent="0" algn="ctr">
              <a:lnSpc>
                <a:spcPct val="120000"/>
              </a:lnSpc>
              <a:buNone/>
            </a:pPr>
            <a:r>
              <a:rPr lang="it-IT" b="1" dirty="0" smtClean="0"/>
              <a:t>Capo II, LR 46/2013</a:t>
            </a:r>
            <a:endParaRPr lang="it-IT" dirty="0" smtClean="0"/>
          </a:p>
          <a:p>
            <a:pPr marL="0" indent="0" algn="ctr">
              <a:lnSpc>
                <a:spcPct val="120000"/>
              </a:lnSpc>
              <a:spcBef>
                <a:spcPts val="1500"/>
              </a:spcBef>
              <a:buNone/>
            </a:pPr>
            <a:r>
              <a:rPr lang="it-IT" i="1" dirty="0" smtClean="0"/>
              <a:t>Il Dibattito Pubblico è un processo di informazione, confronto pubblico e partecipazione su opere, progetti o interventi che assumono una particolare rilevanza per la comunità regionale, in materia ambientale, territoriale, paesaggistica, sociale, culturale ed economica.</a:t>
            </a:r>
          </a:p>
          <a:p>
            <a:pPr marL="0" indent="0" algn="ctr">
              <a:lnSpc>
                <a:spcPct val="90000"/>
              </a:lnSpc>
              <a:buNone/>
            </a:pPr>
            <a:endParaRPr lang="it-IT" sz="2800" dirty="0" smtClean="0">
              <a:solidFill>
                <a:schemeClr val="accent2"/>
              </a:solidFill>
            </a:endParaRPr>
          </a:p>
          <a:p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Cos’è</a:t>
            </a:r>
            <a:r>
              <a:rPr lang="en-US" dirty="0" smtClean="0"/>
              <a:t> un </a:t>
            </a:r>
            <a:r>
              <a:rPr lang="en-US" dirty="0" err="1" smtClean="0"/>
              <a:t>Dibattito</a:t>
            </a:r>
            <a:r>
              <a:rPr lang="en-US" dirty="0" smtClean="0"/>
              <a:t> </a:t>
            </a:r>
            <a:r>
              <a:rPr lang="en-US" dirty="0" err="1" smtClean="0"/>
              <a:t>Pubblico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2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PRIMA FASE</a:t>
            </a:r>
          </a:p>
        </p:txBody>
      </p:sp>
      <p:pic>
        <p:nvPicPr>
          <p:cNvPr id="21506" name="Immagine 4" descr="PLANIMETRIA CON MELORIA_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3177" r="7500" b="-1781"/>
          <a:stretch>
            <a:fillRect/>
          </a:stretch>
        </p:blipFill>
        <p:spPr bwMode="auto">
          <a:xfrm>
            <a:off x="385763" y="454025"/>
            <a:ext cx="8301037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0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PRIMA FASE</a:t>
            </a:r>
          </a:p>
        </p:txBody>
      </p:sp>
      <p:pic>
        <p:nvPicPr>
          <p:cNvPr id="22530" name="Immagine 4" descr="10_010_FT_I02_-2_PLA-Model_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37521" r="29942" b="17993"/>
          <a:stretch>
            <a:fillRect/>
          </a:stretch>
        </p:blipFill>
        <p:spPr bwMode="auto">
          <a:xfrm>
            <a:off x="533400" y="600075"/>
            <a:ext cx="8001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7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11" descr="DRAGAGGI_001_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3034" r="11629" b="4436"/>
          <a:stretch>
            <a:fillRect/>
          </a:stretch>
        </p:blipFill>
        <p:spPr bwMode="auto">
          <a:xfrm>
            <a:off x="42863" y="457200"/>
            <a:ext cx="903287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PRIMA FASE – DRAGAGGI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48000" y="3352800"/>
            <a:ext cx="685800" cy="25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000" b="1" smtClean="0">
                <a:solidFill>
                  <a:srgbClr val="0070C0"/>
                </a:solidFill>
                <a:latin typeface="Arial" charset="0"/>
              </a:rPr>
              <a:t>1.8 Mm³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343400" y="4648200"/>
            <a:ext cx="685800" cy="25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000" b="1" smtClean="0">
                <a:solidFill>
                  <a:srgbClr val="0070C0"/>
                </a:solidFill>
                <a:latin typeface="Arial" charset="0"/>
              </a:rPr>
              <a:t>2.5 Mm³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781800" y="4419600"/>
            <a:ext cx="685800" cy="25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000" b="1" smtClean="0">
                <a:solidFill>
                  <a:srgbClr val="0070C0"/>
                </a:solidFill>
                <a:latin typeface="Arial" charset="0"/>
              </a:rPr>
              <a:t>1.5 Mm³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48400" y="2743200"/>
            <a:ext cx="685800" cy="25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000" b="1" smtClean="0">
                <a:solidFill>
                  <a:srgbClr val="0070C0"/>
                </a:solidFill>
                <a:latin typeface="Arial" charset="0"/>
              </a:rPr>
              <a:t>2.5 Mm³</a:t>
            </a:r>
          </a:p>
        </p:txBody>
      </p:sp>
      <p:pic>
        <p:nvPicPr>
          <p:cNvPr id="23559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9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PRIMA FASE – QUOTE FONDALI</a:t>
            </a:r>
          </a:p>
        </p:txBody>
      </p:sp>
      <p:pic>
        <p:nvPicPr>
          <p:cNvPr id="24579" name="Immagine 10" descr="OSpag117_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t="3333" r="9120" b="20000"/>
          <a:stretch>
            <a:fillRect/>
          </a:stretch>
        </p:blipFill>
        <p:spPr bwMode="auto">
          <a:xfrm>
            <a:off x="152400" y="533400"/>
            <a:ext cx="3330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magine 11" descr="OSpag118_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3333" r="10692" b="51111"/>
          <a:stretch>
            <a:fillRect/>
          </a:stretch>
        </p:blipFill>
        <p:spPr bwMode="auto">
          <a:xfrm>
            <a:off x="4419600" y="53340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Immagine 12" descr="OSpag143_0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404" r="14444" b="35849"/>
          <a:stretch>
            <a:fillRect/>
          </a:stretch>
        </p:blipFill>
        <p:spPr bwMode="auto">
          <a:xfrm>
            <a:off x="3581400" y="3581400"/>
            <a:ext cx="5454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1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SEZIONI TIPO OPERE</a:t>
            </a:r>
          </a:p>
        </p:txBody>
      </p:sp>
      <p:pic>
        <p:nvPicPr>
          <p:cNvPr id="25603" name="Immagine 6" descr="10_010_FT_I22_-3_SEZ_rev1-Model_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0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SEZIONI TIPO OPERE</a:t>
            </a:r>
          </a:p>
        </p:txBody>
      </p:sp>
      <p:pic>
        <p:nvPicPr>
          <p:cNvPr id="26627" name="Immagine 5" descr="10_010_FT_I21_-3_SEZ_rev1-Model_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3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0" y="0"/>
            <a:ext cx="91440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it-IT" sz="2000" b="1" i="1"/>
              <a:t>PIATTAFORMA EUROPA – SEZIONI TIPO OPERE</a:t>
            </a:r>
          </a:p>
        </p:txBody>
      </p:sp>
      <p:pic>
        <p:nvPicPr>
          <p:cNvPr id="27651" name="Immagine 2" descr="10_010_FT_I20_-3_SEZ_rev2-Model_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9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9" descr="gridST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22860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0" descr="gridST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2263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1" descr="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5146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 descr="z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42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STUDIO DINAMICA COSTIERA</a:t>
            </a:r>
          </a:p>
        </p:txBody>
      </p:sp>
      <p:pic>
        <p:nvPicPr>
          <p:cNvPr id="28680" name="Immagine 13" descr="confonto20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3433763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magine 8" descr="wave.ep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878"/>
          <a:stretch>
            <a:fillRect/>
          </a:stretch>
        </p:blipFill>
        <p:spPr bwMode="auto">
          <a:xfrm>
            <a:off x="6159500" y="3429000"/>
            <a:ext cx="25987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77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12"/>
          <p:cNvSpPr>
            <a:spLocks noChangeArrowheads="1"/>
          </p:cNvSpPr>
          <p:nvPr/>
        </p:nvSpPr>
        <p:spPr bwMode="auto">
          <a:xfrm rot="10800000">
            <a:off x="2012950" y="25400"/>
            <a:ext cx="7197725" cy="174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699" name="Picture 2" descr="flus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91953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 descr="trasporto potenzi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05412" y="195263"/>
            <a:ext cx="27527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magine 7" descr="fluss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660775"/>
            <a:ext cx="3921125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4" descr="confonto_flus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7313" y="3132137"/>
            <a:ext cx="2844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0" y="0"/>
            <a:ext cx="9144000" cy="42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STUDIO DINAMICA COSTIERA</a:t>
            </a:r>
          </a:p>
        </p:txBody>
      </p:sp>
    </p:spTree>
    <p:extLst>
      <p:ext uri="{BB962C8B-B14F-4D97-AF65-F5344CB8AC3E}">
        <p14:creationId xmlns:p14="http://schemas.microsoft.com/office/powerpoint/2010/main" val="119004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42560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0" descr="W11-onda-all-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32972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1" descr="W11-onda-zoom-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3321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2" descr="W11-vel-cr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32004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4" descr="W11-deposizione-cr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2711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CasellaDiTesto 16"/>
          <p:cNvSpPr txBox="1">
            <a:spLocks noChangeArrowheads="1"/>
          </p:cNvSpPr>
          <p:nvPr/>
        </p:nvSpPr>
        <p:spPr bwMode="auto">
          <a:xfrm>
            <a:off x="6477000" y="3276600"/>
            <a:ext cx="2362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>
                <a:solidFill>
                  <a:srgbClr val="FF0000"/>
                </a:solidFill>
              </a:rPr>
              <a:t>Circolazione Idrodinamica e morfodinamica</a:t>
            </a:r>
          </a:p>
        </p:txBody>
      </p:sp>
      <p:sp>
        <p:nvSpPr>
          <p:cNvPr id="16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42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STUDIO INTERRIMENTO CANALE </a:t>
            </a:r>
            <a:r>
              <a:rPr lang="it-IT" sz="2000" b="1" i="1" cap="all" dirty="0" err="1">
                <a:latin typeface="Tahoma" pitchFamily="34" charset="0"/>
                <a:ea typeface="+mn-ea"/>
                <a:cs typeface="+mn-cs"/>
              </a:rPr>
              <a:t>DI</a:t>
            </a: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 ACCESSO</a:t>
            </a:r>
          </a:p>
        </p:txBody>
      </p:sp>
      <p:sp>
        <p:nvSpPr>
          <p:cNvPr id="30730" name="CasellaDiTesto 15"/>
          <p:cNvSpPr txBox="1">
            <a:spLocks noChangeArrowheads="1"/>
          </p:cNvSpPr>
          <p:nvPr/>
        </p:nvSpPr>
        <p:spPr bwMode="auto">
          <a:xfrm>
            <a:off x="0" y="6273800"/>
            <a:ext cx="58674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0000"/>
                </a:solidFill>
              </a:rPr>
              <a:t>                    Moto ondoso</a:t>
            </a:r>
          </a:p>
        </p:txBody>
      </p:sp>
    </p:spTree>
    <p:extLst>
      <p:ext uri="{BB962C8B-B14F-4D97-AF65-F5344CB8AC3E}">
        <p14:creationId xmlns:p14="http://schemas.microsoft.com/office/powerpoint/2010/main" val="419568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</a:t>
            </a:r>
            <a:r>
              <a:rPr lang="en-US" dirty="0" err="1" smtClean="0"/>
              <a:t>soggetti</a:t>
            </a:r>
            <a:r>
              <a:rPr lang="en-US" dirty="0" smtClean="0"/>
              <a:t> del </a:t>
            </a:r>
            <a:r>
              <a:rPr lang="en-US" dirty="0" err="1" smtClean="0"/>
              <a:t>Dibattito</a:t>
            </a:r>
            <a:r>
              <a:rPr lang="en-US" dirty="0" smtClean="0"/>
              <a:t> </a:t>
            </a:r>
            <a:r>
              <a:rPr lang="en-US" dirty="0" err="1" smtClean="0"/>
              <a:t>Pubblico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39"/>
          <a:stretch/>
        </p:blipFill>
        <p:spPr>
          <a:xfrm>
            <a:off x="0" y="1569487"/>
            <a:ext cx="8980227" cy="478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5"/>
          <p:cNvSpPr>
            <a:spLocks noChangeArrowheads="1"/>
          </p:cNvSpPr>
          <p:nvPr/>
        </p:nvSpPr>
        <p:spPr bwMode="auto">
          <a:xfrm>
            <a:off x="9525" y="6810375"/>
            <a:ext cx="7197725" cy="174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5181600" y="2514600"/>
          <a:ext cx="3657600" cy="2289177"/>
        </p:xfrm>
        <a:graphic>
          <a:graphicData uri="http://schemas.openxmlformats.org/drawingml/2006/table">
            <a:tbl>
              <a:tblPr/>
              <a:tblGrid>
                <a:gridCol w="1468438"/>
                <a:gridCol w="1122362"/>
                <a:gridCol w="1066800"/>
              </a:tblGrid>
              <a:tr h="850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Dd</a:t>
                      </a:r>
                      <a:r>
                        <a:rPr kumimoji="0" lang="it-IT" sz="11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</a:t>
                      </a: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/>
                      </a:r>
                      <a:b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(m)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Stima dell’intervallo di  manutenzione</a:t>
                      </a:r>
                      <a:b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(anni)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Volume da dragare</a:t>
                      </a:r>
                      <a:b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(m</a:t>
                      </a:r>
                      <a:r>
                        <a:rPr kumimoji="0" lang="it-IT" sz="11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</a:t>
                      </a: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0,25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7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45 000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0,50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13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89 000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0,75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134 000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1,00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28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179 000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1,25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37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223 000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1,50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47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268 000</a:t>
                      </a: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985" marR="6985" marT="6985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2804" name="Picture 1" descr="stima_plurienn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991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5" name="CasellaDiTesto 11"/>
          <p:cNvSpPr txBox="1">
            <a:spLocks noChangeArrowheads="1"/>
          </p:cNvSpPr>
          <p:nvPr/>
        </p:nvSpPr>
        <p:spPr bwMode="auto">
          <a:xfrm>
            <a:off x="152400" y="4876800"/>
            <a:ext cx="50292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FF0000"/>
                </a:solidFill>
                <a:latin typeface="Palatino Linotype" charset="0"/>
                <a:cs typeface="Times New Roman" charset="0"/>
              </a:rPr>
              <a:t>Stima pluriennale dell’evoluzione della diminuzione della profondità del canale di accesso (</a:t>
            </a:r>
            <a:r>
              <a:rPr lang="it-IT" b="1">
                <a:solidFill>
                  <a:srgbClr val="FF0000"/>
                </a:solidFill>
                <a:latin typeface="Symbol" charset="0"/>
                <a:cs typeface="Times New Roman" charset="0"/>
              </a:rPr>
              <a:t>D</a:t>
            </a:r>
            <a:r>
              <a:rPr lang="it-IT" b="1">
                <a:solidFill>
                  <a:srgbClr val="FF0000"/>
                </a:solidFill>
                <a:latin typeface="Palatino Linotype" charset="0"/>
                <a:cs typeface="Times New Roman" charset="0"/>
              </a:rPr>
              <a:t>d</a:t>
            </a:r>
            <a:r>
              <a:rPr lang="it-IT" b="1" baseline="-25000">
                <a:solidFill>
                  <a:srgbClr val="FF0000"/>
                </a:solidFill>
                <a:latin typeface="Palatino Linotype" charset="0"/>
                <a:cs typeface="Times New Roman" charset="0"/>
              </a:rPr>
              <a:t>2</a:t>
            </a:r>
            <a:r>
              <a:rPr lang="it-IT" b="1">
                <a:solidFill>
                  <a:srgbClr val="FF0000"/>
                </a:solidFill>
                <a:latin typeface="Palatino Linotype" charset="0"/>
                <a:cs typeface="Times New Roman" charset="0"/>
              </a:rPr>
              <a:t>, grafico in basso) e dei relativi volumi di dragaggio (grafico in alto).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32806" name="CasellaDiTesto 12"/>
          <p:cNvSpPr txBox="1">
            <a:spLocks noChangeArrowheads="1"/>
          </p:cNvSpPr>
          <p:nvPr/>
        </p:nvSpPr>
        <p:spPr bwMode="auto">
          <a:xfrm>
            <a:off x="5410200" y="1143000"/>
            <a:ext cx="3200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>
                <a:solidFill>
                  <a:srgbClr val="FF0000"/>
                </a:solidFill>
              </a:rPr>
              <a:t>Sintesi dei risultati in termini di stima dell’intervallo di manutenzione e dei volumi di dragaggio in funzione della variazione media della profondità del tratto terminale del canale di accesso.</a:t>
            </a:r>
          </a:p>
        </p:txBody>
      </p:sp>
      <p:pic>
        <p:nvPicPr>
          <p:cNvPr id="32807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0" y="34925"/>
            <a:ext cx="9144000" cy="42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90000"/>
              <a:defRPr/>
            </a:pP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STUDIO INTERRIMENTO CANALE </a:t>
            </a:r>
            <a:r>
              <a:rPr lang="it-IT" sz="2000" b="1" i="1" cap="all" dirty="0" err="1">
                <a:latin typeface="Tahoma" pitchFamily="34" charset="0"/>
                <a:ea typeface="+mn-ea"/>
                <a:cs typeface="+mn-cs"/>
              </a:rPr>
              <a:t>DI</a:t>
            </a:r>
            <a:r>
              <a:rPr lang="it-IT" sz="2000" b="1" i="1" cap="all" dirty="0">
                <a:latin typeface="Tahoma" pitchFamily="34" charset="0"/>
                <a:ea typeface="+mn-ea"/>
                <a:cs typeface="+mn-cs"/>
              </a:rPr>
              <a:t> ACCESSO</a:t>
            </a:r>
          </a:p>
        </p:txBody>
      </p:sp>
    </p:spTree>
    <p:extLst>
      <p:ext uri="{BB962C8B-B14F-4D97-AF65-F5344CB8AC3E}">
        <p14:creationId xmlns:p14="http://schemas.microsoft.com/office/powerpoint/2010/main" val="212711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325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3795" name="Immagine 4" descr="alternativ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368550"/>
            <a:ext cx="3240087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magine 11" descr="alternativa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368550"/>
            <a:ext cx="3240087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magine 12" descr="alternativa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362200"/>
            <a:ext cx="324008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785813" y="457200"/>
            <a:ext cx="7351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860E13"/>
                </a:solidFill>
              </a:rPr>
              <a:t>PIATTAFORMA EUROPA</a:t>
            </a:r>
          </a:p>
        </p:txBody>
      </p:sp>
      <p:sp>
        <p:nvSpPr>
          <p:cNvPr id="33799" name="TextBox 5"/>
          <p:cNvSpPr txBox="1">
            <a:spLocks noChangeArrowheads="1"/>
          </p:cNvSpPr>
          <p:nvPr/>
        </p:nvSpPr>
        <p:spPr bwMode="auto">
          <a:xfrm>
            <a:off x="796925" y="1049338"/>
            <a:ext cx="73517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i="1">
                <a:solidFill>
                  <a:srgbClr val="860E13"/>
                </a:solidFill>
              </a:rPr>
              <a:t>Studio delle alternative</a:t>
            </a:r>
            <a:endParaRPr lang="en-US" sz="2400" b="1" i="1">
              <a:solidFill>
                <a:srgbClr val="860E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PEfunzion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200"/>
            <a:ext cx="9144000" cy="6274046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66025" y="5571580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PIATTAFORMA </a:t>
            </a:r>
            <a:r>
              <a:rPr lang="en-US" sz="3200" b="1" dirty="0" smtClean="0">
                <a:solidFill>
                  <a:srgbClr val="FFFFFF"/>
                </a:solidFill>
              </a:rPr>
              <a:t>EUROPA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277323" y="6163020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FFFF"/>
                </a:solidFill>
              </a:rPr>
              <a:t>Completa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realizzazione</a:t>
            </a:r>
            <a:r>
              <a:rPr lang="en-US" sz="2400" i="1" dirty="0" smtClean="0">
                <a:solidFill>
                  <a:srgbClr val="FFFFFF"/>
                </a:solidFill>
              </a:rPr>
              <a:t> - </a:t>
            </a:r>
            <a:r>
              <a:rPr lang="en-US" sz="2400" i="1" dirty="0" err="1" smtClean="0">
                <a:solidFill>
                  <a:srgbClr val="FFFFFF"/>
                </a:solidFill>
              </a:rPr>
              <a:t>funzioni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  <p:pic>
        <p:nvPicPr>
          <p:cNvPr id="7" name="Picture 6" descr="loghi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9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generale_fas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440920"/>
            <a:ext cx="8115300" cy="455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140633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"/>
          <p:cNvSpPr txBox="1"/>
          <p:nvPr/>
        </p:nvSpPr>
        <p:spPr>
          <a:xfrm>
            <a:off x="796621" y="1997777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860E13"/>
                </a:solidFill>
              </a:rPr>
              <a:t>Fase</a:t>
            </a:r>
            <a:r>
              <a:rPr lang="en-US" sz="2400" i="1" dirty="0" smtClean="0">
                <a:solidFill>
                  <a:srgbClr val="860E13"/>
                </a:solidFill>
              </a:rPr>
              <a:t> 1</a:t>
            </a:r>
            <a:endParaRPr lang="en-US" sz="2400" b="1" i="1" dirty="0">
              <a:solidFill>
                <a:srgbClr val="860E13"/>
              </a:solidFill>
            </a:endParaRPr>
          </a:p>
        </p:txBody>
      </p:sp>
      <p:pic>
        <p:nvPicPr>
          <p:cNvPr id="9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8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enerale_fas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440920"/>
            <a:ext cx="81153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323" y="140633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"/>
          <p:cNvSpPr txBox="1"/>
          <p:nvPr/>
        </p:nvSpPr>
        <p:spPr>
          <a:xfrm>
            <a:off x="796621" y="1997777"/>
            <a:ext cx="735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860E13"/>
                </a:solidFill>
              </a:rPr>
              <a:t>Completa</a:t>
            </a:r>
            <a:r>
              <a:rPr lang="en-US" sz="2400" i="1" dirty="0" smtClean="0">
                <a:solidFill>
                  <a:srgbClr val="860E13"/>
                </a:solidFill>
              </a:rPr>
              <a:t> </a:t>
            </a:r>
            <a:r>
              <a:rPr lang="en-US" sz="2400" i="1" dirty="0" err="1" smtClean="0">
                <a:solidFill>
                  <a:srgbClr val="860E13"/>
                </a:solidFill>
              </a:rPr>
              <a:t>realizzazione</a:t>
            </a:r>
            <a:endParaRPr lang="en-US" sz="2400" b="1" i="1" dirty="0">
              <a:solidFill>
                <a:srgbClr val="860E13"/>
              </a:solidFill>
            </a:endParaRPr>
          </a:p>
        </p:txBody>
      </p:sp>
      <p:pic>
        <p:nvPicPr>
          <p:cNvPr id="9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pic>
        <p:nvPicPr>
          <p:cNvPr id="4" name="Immagine 3" descr="12 Schermata 2016-03-01 alle 15.47.1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2180"/>
            <a:ext cx="9144000" cy="5144406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785323" y="159449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 </a:t>
            </a:r>
            <a:r>
              <a:rPr lang="en-US" sz="2400" i="1" dirty="0" err="1" smtClean="0">
                <a:solidFill>
                  <a:srgbClr val="860E13"/>
                </a:solidFill>
              </a:rPr>
              <a:t>Fase</a:t>
            </a:r>
            <a:r>
              <a:rPr lang="en-US" sz="2400" i="1" dirty="0" smtClean="0">
                <a:solidFill>
                  <a:srgbClr val="860E13"/>
                </a:solidFill>
              </a:rPr>
              <a:t> 1</a:t>
            </a:r>
            <a:endParaRPr lang="en-US" sz="2400" i="1" dirty="0">
              <a:solidFill>
                <a:srgbClr val="860E13"/>
              </a:solidFill>
            </a:endParaRPr>
          </a:p>
        </p:txBody>
      </p:sp>
      <p:pic>
        <p:nvPicPr>
          <p:cNvPr id="7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pic>
        <p:nvPicPr>
          <p:cNvPr id="5" name="Immagine 4" descr="13 Schermata 2016-03-01 alle 15.47.00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3137"/>
            <a:ext cx="9144000" cy="5151651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785323" y="1594497"/>
            <a:ext cx="73519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 </a:t>
            </a:r>
            <a:r>
              <a:rPr lang="en-US" sz="2400" i="1" dirty="0" err="1" smtClean="0">
                <a:solidFill>
                  <a:srgbClr val="860E13"/>
                </a:solidFill>
              </a:rPr>
              <a:t>Completa</a:t>
            </a:r>
            <a:r>
              <a:rPr lang="en-US" sz="2400" i="1" dirty="0" smtClean="0">
                <a:solidFill>
                  <a:srgbClr val="860E13"/>
                </a:solidFill>
              </a:rPr>
              <a:t> </a:t>
            </a:r>
            <a:r>
              <a:rPr lang="en-US" sz="2400" i="1" dirty="0" err="1" smtClean="0">
                <a:solidFill>
                  <a:srgbClr val="860E13"/>
                </a:solidFill>
              </a:rPr>
              <a:t>realizzazione</a:t>
            </a:r>
            <a:endParaRPr lang="en-US" sz="2400" i="1" dirty="0">
              <a:solidFill>
                <a:srgbClr val="860E13"/>
              </a:solidFill>
            </a:endParaRPr>
          </a:p>
        </p:txBody>
      </p:sp>
      <p:pic>
        <p:nvPicPr>
          <p:cNvPr id="7" name="Picture 6" descr="loghi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0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763" y="669377"/>
            <a:ext cx="735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EUROPA –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EFFETTI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9"/>
          <p:cNvSpPr txBox="1"/>
          <p:nvPr/>
        </p:nvSpPr>
        <p:spPr>
          <a:xfrm>
            <a:off x="5511017" y="1403450"/>
            <a:ext cx="3632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65656"/>
                </a:solidFill>
              </a:rPr>
              <a:t>VAS 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Valutazione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Ambientale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Strategica</a:t>
            </a:r>
            <a:endParaRPr lang="en-US" sz="1400" b="1" dirty="0">
              <a:solidFill>
                <a:srgbClr val="565656"/>
              </a:solidFill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309022" y="4519353"/>
            <a:ext cx="3632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565656"/>
                </a:solidFill>
              </a:rPr>
              <a:t>VIncA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Valutazione</a:t>
            </a:r>
            <a:r>
              <a:rPr lang="en-US" sz="1400" dirty="0" smtClean="0">
                <a:solidFill>
                  <a:srgbClr val="565656"/>
                </a:solidFill>
              </a:rPr>
              <a:t> di</a:t>
            </a:r>
          </a:p>
          <a:p>
            <a:r>
              <a:rPr lang="en-US" sz="1400" dirty="0" err="1">
                <a:solidFill>
                  <a:srgbClr val="565656"/>
                </a:solidFill>
              </a:rPr>
              <a:t>I</a:t>
            </a:r>
            <a:r>
              <a:rPr lang="en-US" sz="1400" dirty="0" err="1" smtClean="0">
                <a:solidFill>
                  <a:srgbClr val="565656"/>
                </a:solidFill>
              </a:rPr>
              <a:t>ncidenza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Ambientale</a:t>
            </a:r>
            <a:endParaRPr lang="en-US" sz="1400" b="1" dirty="0">
              <a:solidFill>
                <a:srgbClr val="565656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7730756" y="4613434"/>
            <a:ext cx="36329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65656"/>
                </a:solidFill>
              </a:rPr>
              <a:t>VIA</a:t>
            </a:r>
          </a:p>
          <a:p>
            <a:r>
              <a:rPr lang="en-US" sz="1400" dirty="0" err="1" smtClean="0">
                <a:solidFill>
                  <a:srgbClr val="565656"/>
                </a:solidFill>
              </a:rPr>
              <a:t>Valutazione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  <a:p>
            <a:r>
              <a:rPr lang="en-US" sz="1400" dirty="0">
                <a:solidFill>
                  <a:srgbClr val="565656"/>
                </a:solidFill>
              </a:rPr>
              <a:t>d</a:t>
            </a:r>
            <a:r>
              <a:rPr lang="en-US" sz="1400" dirty="0" smtClean="0">
                <a:solidFill>
                  <a:srgbClr val="565656"/>
                </a:solidFill>
              </a:rPr>
              <a:t>i </a:t>
            </a:r>
            <a:r>
              <a:rPr lang="en-US" sz="1400" dirty="0" err="1" smtClean="0">
                <a:solidFill>
                  <a:srgbClr val="565656"/>
                </a:solidFill>
              </a:rPr>
              <a:t>Impatto</a:t>
            </a:r>
            <a:endParaRPr lang="en-US" sz="1400" dirty="0" smtClean="0">
              <a:solidFill>
                <a:srgbClr val="565656"/>
              </a:solidFill>
            </a:endParaRPr>
          </a:p>
          <a:p>
            <a:r>
              <a:rPr lang="en-US" sz="1400" dirty="0" err="1" smtClean="0">
                <a:solidFill>
                  <a:srgbClr val="565656"/>
                </a:solidFill>
              </a:rPr>
              <a:t>Ambientale</a:t>
            </a:r>
            <a:r>
              <a:rPr lang="en-US" sz="1400" dirty="0" smtClean="0">
                <a:solidFill>
                  <a:srgbClr val="565656"/>
                </a:solidFill>
              </a:rPr>
              <a:t> </a:t>
            </a:r>
          </a:p>
        </p:txBody>
      </p:sp>
      <p:graphicFrame>
        <p:nvGraphicFramePr>
          <p:cNvPr id="24" name="Diagramma 23"/>
          <p:cNvGraphicFramePr/>
          <p:nvPr>
            <p:extLst>
              <p:ext uri="{D42A27DB-BD31-4B8C-83A1-F6EECF244321}">
                <p14:modId xmlns:p14="http://schemas.microsoft.com/office/powerpoint/2010/main" val="3090572480"/>
              </p:ext>
            </p:extLst>
          </p:nvPr>
        </p:nvGraphicFramePr>
        <p:xfrm>
          <a:off x="583320" y="1396999"/>
          <a:ext cx="8356866" cy="5125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Picture 6" descr="loghi.pn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>
            <a:grpSpLocks noChangeAspect="1"/>
          </p:cNvGrpSpPr>
          <p:nvPr/>
        </p:nvGrpSpPr>
        <p:grpSpPr>
          <a:xfrm>
            <a:off x="241119" y="3533434"/>
            <a:ext cx="2303997" cy="2160000"/>
            <a:chOff x="9311063" y="531455"/>
            <a:chExt cx="4226554" cy="3962400"/>
          </a:xfrm>
        </p:grpSpPr>
        <p:pic>
          <p:nvPicPr>
            <p:cNvPr id="22" name="Immagine 21" descr="timbro.jp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35" y="531455"/>
              <a:ext cx="3962400" cy="396240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 rot="20771196">
              <a:off x="9311063" y="2232354"/>
              <a:ext cx="4226554" cy="592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rgbClr val="860E13"/>
                  </a:solidFill>
                  <a:latin typeface="Chalkduster"/>
                  <a:cs typeface="Chalkduster"/>
                </a:rPr>
                <a:t>FATTO/DA FARE</a:t>
              </a:r>
              <a:endParaRPr lang="en-US" sz="1500" b="1" dirty="0">
                <a:solidFill>
                  <a:srgbClr val="860E13"/>
                </a:solidFill>
                <a:latin typeface="Chalkduster"/>
                <a:cs typeface="Chalkduster"/>
              </a:endParaRPr>
            </a:p>
          </p:txBody>
        </p:sp>
      </p:grpSp>
      <p:grpSp>
        <p:nvGrpSpPr>
          <p:cNvPr id="17" name="Gruppo 16"/>
          <p:cNvGrpSpPr>
            <a:grpSpLocks noChangeAspect="1"/>
          </p:cNvGrpSpPr>
          <p:nvPr/>
        </p:nvGrpSpPr>
        <p:grpSpPr>
          <a:xfrm>
            <a:off x="6984000" y="3483908"/>
            <a:ext cx="2160000" cy="2160000"/>
            <a:chOff x="9435635" y="531455"/>
            <a:chExt cx="3962400" cy="3962400"/>
          </a:xfrm>
        </p:grpSpPr>
        <p:pic>
          <p:nvPicPr>
            <p:cNvPr id="18" name="Immagine 17" descr="timbro.jp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35" y="531455"/>
              <a:ext cx="3962400" cy="3962400"/>
            </a:xfrm>
            <a:prstGeom prst="rect">
              <a:avLst/>
            </a:prstGeom>
          </p:spPr>
        </p:pic>
        <p:sp>
          <p:nvSpPr>
            <p:cNvPr id="19" name="TextBox 5"/>
            <p:cNvSpPr txBox="1"/>
            <p:nvPr/>
          </p:nvSpPr>
          <p:spPr>
            <a:xfrm rot="20771196">
              <a:off x="9992413" y="2181789"/>
              <a:ext cx="2854267" cy="73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860E13"/>
                  </a:solidFill>
                  <a:latin typeface="Chalkduster"/>
                  <a:cs typeface="Chalkduster"/>
                </a:rPr>
                <a:t>DA FARE</a:t>
              </a:r>
              <a:endParaRPr lang="en-US" sz="2000" b="1" dirty="0">
                <a:solidFill>
                  <a:srgbClr val="860E13"/>
                </a:solidFill>
                <a:latin typeface="Chalkduster"/>
                <a:cs typeface="Chalkduster"/>
              </a:endParaRPr>
            </a:p>
          </p:txBody>
        </p:sp>
      </p:grpSp>
      <p:grpSp>
        <p:nvGrpSpPr>
          <p:cNvPr id="16" name="Gruppo 15"/>
          <p:cNvGrpSpPr>
            <a:grpSpLocks noChangeAspect="1"/>
          </p:cNvGrpSpPr>
          <p:nvPr/>
        </p:nvGrpSpPr>
        <p:grpSpPr>
          <a:xfrm>
            <a:off x="5337755" y="1073598"/>
            <a:ext cx="2160000" cy="2160000"/>
            <a:chOff x="9435635" y="531455"/>
            <a:chExt cx="3962400" cy="3962400"/>
          </a:xfrm>
        </p:grpSpPr>
        <p:pic>
          <p:nvPicPr>
            <p:cNvPr id="5" name="Immagine 4" descr="timbro.jp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35" y="531455"/>
              <a:ext cx="3962400" cy="3962400"/>
            </a:xfrm>
            <a:prstGeom prst="rect">
              <a:avLst/>
            </a:prstGeom>
          </p:spPr>
        </p:pic>
        <p:sp>
          <p:nvSpPr>
            <p:cNvPr id="15" name="TextBox 5"/>
            <p:cNvSpPr txBox="1"/>
            <p:nvPr/>
          </p:nvSpPr>
          <p:spPr>
            <a:xfrm rot="20771196">
              <a:off x="9992413" y="2181789"/>
              <a:ext cx="2854267" cy="73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860E13"/>
                  </a:solidFill>
                  <a:latin typeface="Chalkduster"/>
                  <a:cs typeface="Chalkduster"/>
                </a:rPr>
                <a:t>FATTO</a:t>
              </a:r>
              <a:endParaRPr lang="en-US" sz="2000" b="1" dirty="0">
                <a:solidFill>
                  <a:srgbClr val="860E13"/>
                </a:solidFill>
                <a:latin typeface="Chalkduster"/>
                <a:cs typeface="Chalkduster"/>
              </a:endParaRPr>
            </a:p>
          </p:txBody>
        </p:sp>
      </p:grpSp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763" y="669377"/>
            <a:ext cx="7351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EUROPA –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EFFETTI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8" name="Picture 7" descr="LOGO_25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005" y="31815"/>
            <a:ext cx="1259990" cy="1259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727139521"/>
              </p:ext>
            </p:extLst>
          </p:nvPr>
        </p:nvGraphicFramePr>
        <p:xfrm>
          <a:off x="583320" y="1396999"/>
          <a:ext cx="8356866" cy="5125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" name="Picture 6" descr="loghi.png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3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19"/>
          <p:cNvGraphicFramePr/>
          <p:nvPr>
            <p:extLst>
              <p:ext uri="{D42A27DB-BD31-4B8C-83A1-F6EECF244321}">
                <p14:modId xmlns:p14="http://schemas.microsoft.com/office/powerpoint/2010/main" val="1083355666"/>
              </p:ext>
            </p:extLst>
          </p:nvPr>
        </p:nvGraphicFramePr>
        <p:xfrm>
          <a:off x="1260457" y="548817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471763" y="669377"/>
            <a:ext cx="3024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EUROPA –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EFFETTI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6" name="Picture 6" descr="loghi.pn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L’oggetto</a:t>
            </a:r>
            <a:r>
              <a:rPr lang="en-US" dirty="0"/>
              <a:t> del </a:t>
            </a:r>
            <a:r>
              <a:rPr lang="en-US" dirty="0" err="1"/>
              <a:t>Dibattito</a:t>
            </a:r>
            <a:r>
              <a:rPr lang="en-US" dirty="0"/>
              <a:t> </a:t>
            </a:r>
            <a:r>
              <a:rPr lang="en-US" dirty="0" err="1"/>
              <a:t>Pubblico</a:t>
            </a:r>
            <a:endParaRPr lang="en-US" dirty="0"/>
          </a:p>
          <a:p>
            <a:endParaRPr lang="en-US" dirty="0"/>
          </a:p>
        </p:txBody>
      </p:sp>
      <p:pic>
        <p:nvPicPr>
          <p:cNvPr id="7" name="Immagine 3" descr="inquadrament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63" y="1294968"/>
            <a:ext cx="7725104" cy="5155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2816" y="4582992"/>
            <a:ext cx="1485176" cy="1698962"/>
          </a:xfrm>
          <a:prstGeom prst="rect">
            <a:avLst/>
          </a:prstGeom>
          <a:blipFill>
            <a:blip r:embed="rId3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1919843" y="5591952"/>
            <a:ext cx="29569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solidFill>
                  <a:schemeClr val="bg1"/>
                </a:solidFill>
              </a:rPr>
              <a:t>PIATTAFORMA EUROPA fase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03136" y="4398326"/>
            <a:ext cx="460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dirty="0">
                <a:solidFill>
                  <a:schemeClr val="bg1"/>
                </a:solidFill>
              </a:rPr>
              <a:t>STAZIONE MARITTIMA riqualificazione dell’area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64588" y="1979018"/>
            <a:ext cx="1512155" cy="1698962"/>
          </a:xfrm>
          <a:prstGeom prst="rect">
            <a:avLst/>
          </a:prstGeom>
          <a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4695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nfografica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89" y="873899"/>
            <a:ext cx="6443525" cy="5403944"/>
          </a:xfrm>
          <a:prstGeom prst="rect">
            <a:avLst/>
          </a:prstGeom>
        </p:spPr>
      </p:pic>
      <p:sp>
        <p:nvSpPr>
          <p:cNvPr id="24" name="TextBox 5"/>
          <p:cNvSpPr txBox="1"/>
          <p:nvPr/>
        </p:nvSpPr>
        <p:spPr>
          <a:xfrm>
            <a:off x="636490" y="213807"/>
            <a:ext cx="3024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EUROPA </a:t>
            </a:r>
            <a:endParaRPr lang="en-US" sz="3200" b="1" dirty="0">
              <a:solidFill>
                <a:srgbClr val="860E13"/>
              </a:solidFill>
            </a:endParaRPr>
          </a:p>
          <a:p>
            <a:r>
              <a:rPr lang="en-US" sz="3200" b="1" dirty="0" err="1" smtClean="0">
                <a:solidFill>
                  <a:srgbClr val="860E13"/>
                </a:solidFill>
              </a:rPr>
              <a:t>Fase</a:t>
            </a:r>
            <a:r>
              <a:rPr lang="en-US" sz="3200" b="1" dirty="0" smtClean="0">
                <a:solidFill>
                  <a:srgbClr val="860E13"/>
                </a:solidFill>
              </a:rPr>
              <a:t> 1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COSTI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6" name="Picture 6" descr="loghi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T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000" y="208380"/>
            <a:ext cx="6351630" cy="6267423"/>
          </a:xfrm>
          <a:prstGeom prst="rect">
            <a:avLst/>
          </a:prstGeom>
        </p:spPr>
      </p:pic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5"/>
          <p:cNvSpPr txBox="1"/>
          <p:nvPr/>
        </p:nvSpPr>
        <p:spPr>
          <a:xfrm>
            <a:off x="568250" y="213807"/>
            <a:ext cx="3024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EUROPA </a:t>
            </a:r>
            <a:endParaRPr lang="en-US" sz="3200" b="1" dirty="0">
              <a:solidFill>
                <a:srgbClr val="860E13"/>
              </a:solidFill>
            </a:endParaRPr>
          </a:p>
          <a:p>
            <a:r>
              <a:rPr lang="en-US" sz="3200" b="1" dirty="0" err="1" smtClean="0">
                <a:solidFill>
                  <a:srgbClr val="860E13"/>
                </a:solidFill>
              </a:rPr>
              <a:t>Fase</a:t>
            </a:r>
            <a:r>
              <a:rPr lang="en-US" sz="3200" b="1" dirty="0" smtClean="0">
                <a:solidFill>
                  <a:srgbClr val="860E13"/>
                </a:solidFill>
              </a:rPr>
              <a:t> 1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ITER</a:t>
            </a:r>
            <a:endParaRPr lang="en-US" sz="3200" b="1" dirty="0">
              <a:solidFill>
                <a:srgbClr val="860E13"/>
              </a:solidFill>
            </a:endParaRPr>
          </a:p>
        </p:txBody>
      </p:sp>
      <p:pic>
        <p:nvPicPr>
          <p:cNvPr id="6" name="Picture 6" descr="loghi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03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se-carta-intest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6356"/>
            <a:ext cx="9144000" cy="7016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9144000" cy="80516"/>
          </a:xfrm>
          <a:prstGeom prst="rect">
            <a:avLst/>
          </a:prstGeom>
          <a:solidFill>
            <a:srgbClr val="860E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5"/>
          <p:cNvSpPr txBox="1"/>
          <p:nvPr/>
        </p:nvSpPr>
        <p:spPr>
          <a:xfrm>
            <a:off x="732026" y="213807"/>
            <a:ext cx="6114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860E13"/>
                </a:solidFill>
              </a:rPr>
              <a:t>PIATTAFORMA </a:t>
            </a:r>
            <a:r>
              <a:rPr lang="en-US" sz="3200" b="1" dirty="0" smtClean="0">
                <a:solidFill>
                  <a:srgbClr val="860E13"/>
                </a:solidFill>
              </a:rPr>
              <a:t>EUROPA </a:t>
            </a:r>
            <a:r>
              <a:rPr lang="en-US" sz="3200" b="1" dirty="0" err="1" smtClean="0">
                <a:solidFill>
                  <a:srgbClr val="860E13"/>
                </a:solidFill>
              </a:rPr>
              <a:t>Fase</a:t>
            </a:r>
            <a:r>
              <a:rPr lang="en-US" sz="3200" b="1" dirty="0" smtClean="0">
                <a:solidFill>
                  <a:srgbClr val="860E13"/>
                </a:solidFill>
              </a:rPr>
              <a:t> 1</a:t>
            </a:r>
          </a:p>
          <a:p>
            <a:r>
              <a:rPr lang="en-US" sz="3200" b="1" dirty="0" smtClean="0">
                <a:solidFill>
                  <a:srgbClr val="860E13"/>
                </a:solidFill>
              </a:rPr>
              <a:t>TEMPI</a:t>
            </a:r>
            <a:endParaRPr lang="en-US" sz="3200" b="1" dirty="0">
              <a:solidFill>
                <a:srgbClr val="860E13"/>
              </a:solidFill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383207"/>
              </p:ext>
            </p:extLst>
          </p:nvPr>
        </p:nvGraphicFramePr>
        <p:xfrm>
          <a:off x="172452" y="1442550"/>
          <a:ext cx="8732454" cy="4713805"/>
        </p:xfrm>
        <a:graphic>
          <a:graphicData uri="http://schemas.openxmlformats.org/drawingml/2006/table">
            <a:tbl>
              <a:tblPr/>
              <a:tblGrid>
                <a:gridCol w="3098614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  <a:gridCol w="281692"/>
              </a:tblGrid>
              <a:tr h="33643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Descrizione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Anno 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Anno 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Anno 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Anno 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Anno 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Appalto pubblico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Opere di difesa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Dragaggi, demolizioni e salpamenti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Colmate e piazzali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Pavimentazioni , strade e ferrovie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Impianti tecnologici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Collaudi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468E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Finanza di progetto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Banchine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Dragaggi, demolizioni e salpamenti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F2DCD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F2DCD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F2DCDB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Colmate e piazzali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Impianti tecnologici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6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Pavimentazioni , strade e ferrovie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302409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Collaudi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dirty="0">
                          <a:solidFill>
                            <a:srgbClr val="C0504D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363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6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9" y="95541"/>
            <a:ext cx="471929" cy="4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0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Simonetta Migliaccio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6429" y="2985432"/>
            <a:ext cx="7641771" cy="1752600"/>
          </a:xfrm>
        </p:spPr>
        <p:txBody>
          <a:bodyPr/>
          <a:lstStyle/>
          <a:p>
            <a:r>
              <a:rPr lang="fr-FR" b="0" dirty="0" err="1" smtClean="0"/>
              <a:t>Aspetti</a:t>
            </a:r>
            <a:r>
              <a:rPr lang="fr-FR" b="0" dirty="0" smtClean="0"/>
              <a:t> </a:t>
            </a:r>
            <a:r>
              <a:rPr lang="fr-FR" b="0" dirty="0" err="1" smtClean="0"/>
              <a:t>economico-finanziari</a:t>
            </a:r>
            <a:endParaRPr lang="fr-FR" b="0" dirty="0" smtClean="0"/>
          </a:p>
          <a:p>
            <a:r>
              <a:rPr lang="fr-FR" dirty="0" smtClean="0"/>
              <a:t>APL</a:t>
            </a:r>
          </a:p>
          <a:p>
            <a:endParaRPr lang="fr-FR" b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6" name="Picture 5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367" y="3982046"/>
            <a:ext cx="870158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Adgiungere</a:t>
            </a:r>
            <a:r>
              <a:rPr lang="fr-FR" dirty="0" smtClean="0"/>
              <a:t> slides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582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55</a:t>
            </a:fld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STRUMENTI DI PARTECIPAZIONE</a:t>
            </a:r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>
          <a:xfrm>
            <a:off x="420913" y="1269999"/>
            <a:ext cx="8686801" cy="5324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656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Il port center : </a:t>
            </a:r>
            <a:r>
              <a:rPr lang="it-IT" dirty="0"/>
              <a:t>laboratorio </a:t>
            </a:r>
            <a:r>
              <a:rPr lang="it-IT" dirty="0" smtClean="0"/>
              <a:t>multimediale</a:t>
            </a:r>
            <a:endParaRPr lang="it-IT" b="1" dirty="0" smtClean="0"/>
          </a:p>
          <a:p>
            <a:r>
              <a:rPr lang="it-IT" b="1" dirty="0" smtClean="0"/>
              <a:t>Volantino: </a:t>
            </a:r>
            <a:r>
              <a:rPr lang="it-IT" dirty="0" smtClean="0"/>
              <a:t>sezione staccabile</a:t>
            </a:r>
          </a:p>
          <a:p>
            <a:r>
              <a:rPr lang="it-IT" b="1" dirty="0"/>
              <a:t>Facebook</a:t>
            </a:r>
            <a:r>
              <a:rPr lang="it-IT" dirty="0"/>
              <a:t> : </a:t>
            </a:r>
            <a:r>
              <a:rPr lang="it-IT" dirty="0">
                <a:solidFill>
                  <a:srgbClr val="C00000"/>
                </a:solidFill>
              </a:rPr>
              <a:t>Dibattito in Porto </a:t>
            </a:r>
            <a:r>
              <a:rPr lang="it-IT" dirty="0" smtClean="0">
                <a:solidFill>
                  <a:srgbClr val="C00000"/>
                </a:solidFill>
              </a:rPr>
              <a:t>– Livorno e </a:t>
            </a:r>
            <a:r>
              <a:rPr lang="it-IT" b="1" dirty="0"/>
              <a:t>Twitter</a:t>
            </a:r>
            <a:r>
              <a:rPr lang="it-IT" dirty="0"/>
              <a:t> : </a:t>
            </a:r>
            <a:r>
              <a:rPr lang="it-IT" dirty="0">
                <a:solidFill>
                  <a:srgbClr val="C00000"/>
                </a:solidFill>
              </a:rPr>
              <a:t>@</a:t>
            </a:r>
            <a:r>
              <a:rPr lang="it-IT" dirty="0" smtClean="0">
                <a:solidFill>
                  <a:srgbClr val="C00000"/>
                </a:solidFill>
              </a:rPr>
              <a:t>dibattitoinport </a:t>
            </a:r>
            <a:r>
              <a:rPr lang="it-IT" b="1" dirty="0" smtClean="0">
                <a:solidFill>
                  <a:srgbClr val="C00000"/>
                </a:solidFill>
              </a:rPr>
              <a:t>#dilatuasulporto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 smtClean="0"/>
              <a:t>Sito </a:t>
            </a:r>
            <a:r>
              <a:rPr lang="it-IT" b="1" dirty="0"/>
              <a:t>: </a:t>
            </a:r>
            <a:r>
              <a:rPr lang="it-IT" u="sng" dirty="0">
                <a:solidFill>
                  <a:srgbClr val="C00000"/>
                </a:solidFill>
              </a:rPr>
              <a:t>www.dibattitoinporto.it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smtClean="0">
                <a:solidFill>
                  <a:srgbClr val="C00000"/>
                </a:solidFill>
              </a:rPr>
              <a:t>con </a:t>
            </a:r>
            <a:r>
              <a:rPr lang="it-IT" dirty="0">
                <a:solidFill>
                  <a:srgbClr val="C00000"/>
                </a:solidFill>
              </a:rPr>
              <a:t>FAQ</a:t>
            </a:r>
          </a:p>
          <a:p>
            <a:r>
              <a:rPr lang="fr-FR" b="1" dirty="0" smtClean="0"/>
              <a:t>Per </a:t>
            </a:r>
            <a:r>
              <a:rPr lang="fr-FR" b="1" dirty="0" err="1" smtClean="0"/>
              <a:t>informazioni</a:t>
            </a:r>
            <a:r>
              <a:rPr lang="fr-FR" b="1" dirty="0" smtClean="0"/>
              <a:t> e </a:t>
            </a:r>
            <a:r>
              <a:rPr lang="fr-FR" b="1" dirty="0" err="1" smtClean="0"/>
              <a:t>domande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C00000"/>
                </a:solidFill>
              </a:rPr>
              <a:t>	</a:t>
            </a:r>
            <a:r>
              <a:rPr lang="fr-FR" u="sng" dirty="0" smtClean="0">
                <a:solidFill>
                  <a:srgbClr val="C00000"/>
                </a:solidFill>
              </a:rPr>
              <a:t>info@dibattitoinporto.it</a:t>
            </a:r>
            <a:endParaRPr lang="fr-FR" u="sng" dirty="0">
              <a:solidFill>
                <a:srgbClr val="C00000"/>
              </a:solidFill>
            </a:endParaRPr>
          </a:p>
          <a:p>
            <a:r>
              <a:rPr lang="fr-FR" b="1" dirty="0" smtClean="0"/>
              <a:t>Per </a:t>
            </a:r>
            <a:r>
              <a:rPr lang="fr-FR" b="1" dirty="0" err="1"/>
              <a:t>contattare</a:t>
            </a:r>
            <a:r>
              <a:rPr lang="fr-FR" b="1" dirty="0"/>
              <a:t> </a:t>
            </a:r>
            <a:r>
              <a:rPr lang="fr-FR" b="1" dirty="0" smtClean="0"/>
              <a:t>la </a:t>
            </a:r>
            <a:r>
              <a:rPr lang="fr-FR" b="1" dirty="0" err="1" smtClean="0"/>
              <a:t>Risponsabile</a:t>
            </a:r>
            <a:r>
              <a:rPr lang="fr-FR" b="1" dirty="0" smtClean="0"/>
              <a:t> </a:t>
            </a:r>
            <a:r>
              <a:rPr lang="fr-FR" b="1" dirty="0" err="1" smtClean="0"/>
              <a:t>del</a:t>
            </a:r>
            <a:r>
              <a:rPr lang="fr-FR" b="1" dirty="0" smtClean="0"/>
              <a:t> </a:t>
            </a:r>
            <a:r>
              <a:rPr lang="fr-FR" b="1" dirty="0" err="1" smtClean="0"/>
              <a:t>Dibattito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>
                <a:solidFill>
                  <a:srgbClr val="C00000"/>
                </a:solidFill>
              </a:rPr>
              <a:t>	</a:t>
            </a:r>
            <a:r>
              <a:rPr lang="fr-FR" u="sng" dirty="0" smtClean="0">
                <a:solidFill>
                  <a:srgbClr val="C00000"/>
                </a:solidFill>
              </a:rPr>
              <a:t>responsabile@dibattitoinporto.it</a:t>
            </a:r>
            <a:endParaRPr lang="fr-FR" u="sng" dirty="0" smtClean="0"/>
          </a:p>
          <a:p>
            <a:r>
              <a:rPr lang="fr-FR" b="1" dirty="0" err="1"/>
              <a:t>Linea</a:t>
            </a:r>
            <a:r>
              <a:rPr lang="fr-FR" b="1" dirty="0"/>
              <a:t> </a:t>
            </a:r>
            <a:r>
              <a:rPr lang="fr-FR" b="1" dirty="0" err="1"/>
              <a:t>diretta</a:t>
            </a:r>
            <a:r>
              <a:rPr lang="fr-FR" b="1" dirty="0"/>
              <a:t> </a:t>
            </a:r>
            <a:r>
              <a:rPr lang="fr-FR" dirty="0"/>
              <a:t>: 0586 249 </a:t>
            </a:r>
            <a:r>
              <a:rPr lang="fr-FR" dirty="0" smtClean="0"/>
              <a:t>599</a:t>
            </a:r>
            <a:endParaRPr lang="fr-FR" u="sng" dirty="0"/>
          </a:p>
          <a:p>
            <a:r>
              <a:rPr lang="it-IT" b="1" dirty="0" smtClean="0"/>
              <a:t>Quaderni degli stakeholder</a:t>
            </a:r>
            <a:endParaRPr lang="it-IT" b="1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4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5. LAVORO AI TAVOLI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8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387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Le </a:t>
            </a:r>
            <a:r>
              <a:rPr lang="en-US" sz="3600" dirty="0" smtClean="0"/>
              <a:t>FAQ</a:t>
            </a:r>
            <a:endParaRPr lang="en-US" sz="3600" dirty="0"/>
          </a:p>
          <a:p>
            <a:r>
              <a:rPr lang="en-US" sz="3600" dirty="0" err="1" smtClean="0"/>
              <a:t>Foglio</a:t>
            </a:r>
            <a:r>
              <a:rPr lang="en-US" sz="3600" dirty="0" smtClean="0"/>
              <a:t> </a:t>
            </a:r>
            <a:r>
              <a:rPr lang="en-US" sz="3600" dirty="0" err="1"/>
              <a:t>presenze</a:t>
            </a:r>
            <a:endParaRPr lang="en-US" sz="3600" dirty="0"/>
          </a:p>
          <a:p>
            <a:r>
              <a:rPr lang="en-US" sz="3600" dirty="0" err="1"/>
              <a:t>Scheda</a:t>
            </a:r>
            <a:r>
              <a:rPr lang="en-US" sz="3600" dirty="0"/>
              <a:t> di </a:t>
            </a:r>
            <a:r>
              <a:rPr lang="en-US" sz="3600" dirty="0" err="1"/>
              <a:t>valutazione</a:t>
            </a:r>
            <a:endParaRPr lang="en-US" sz="3600" dirty="0"/>
          </a:p>
          <a:p>
            <a:r>
              <a:rPr lang="en-US" sz="3600" b="1" dirty="0" err="1" smtClean="0">
                <a:solidFill>
                  <a:srgbClr val="C00000"/>
                </a:solidFill>
              </a:rPr>
              <a:t>Scheda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collettiva</a:t>
            </a:r>
            <a:endParaRPr lang="en-US" sz="3600" b="1" dirty="0" smtClean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materiale</a:t>
            </a:r>
            <a:r>
              <a:rPr lang="en-US" dirty="0" smtClean="0"/>
              <a:t> al </a:t>
            </a:r>
            <a:r>
              <a:rPr lang="en-US" dirty="0" err="1" smtClean="0"/>
              <a:t>tavolo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27" y="5059712"/>
            <a:ext cx="1520513" cy="1734335"/>
          </a:xfrm>
          <a:prstGeom prst="rect">
            <a:avLst/>
          </a:prstGeom>
        </p:spPr>
      </p:pic>
      <p:pic>
        <p:nvPicPr>
          <p:cNvPr id="6" name="Picture 5" descr="Schermata 2016-04-09 alle 13.11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883" y="1418772"/>
            <a:ext cx="1957917" cy="939800"/>
          </a:xfrm>
          <a:prstGeom prst="rect">
            <a:avLst/>
          </a:prstGeom>
        </p:spPr>
      </p:pic>
      <p:pic>
        <p:nvPicPr>
          <p:cNvPr id="7" name="Picture 6" descr="Schermata 2016-04-09 alle 13.12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923" y="1275923"/>
            <a:ext cx="860915" cy="841349"/>
          </a:xfrm>
          <a:prstGeom prst="rect">
            <a:avLst/>
          </a:prstGeom>
        </p:spPr>
      </p:pic>
      <p:pic>
        <p:nvPicPr>
          <p:cNvPr id="10" name="Picture 4" descr="https://scontent.xx.fbcdn.net/hphotos-xla1/v/t1.0-9/12931169_995897837191383_7711152106487702894_n.jpg?oh=fae322c93528561fdf4240334b0726bf&amp;oe=57A503A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4"/>
          <a:stretch/>
        </p:blipFill>
        <p:spPr bwMode="auto">
          <a:xfrm>
            <a:off x="2337584" y="4249419"/>
            <a:ext cx="3480908" cy="230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2846">
            <a:off x="6108880" y="2543647"/>
            <a:ext cx="2338332" cy="31421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67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58</a:t>
            </a:fld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it-IT" dirty="0"/>
              <a:t>La scheda </a:t>
            </a:r>
            <a:r>
              <a:rPr lang="it-IT" dirty="0" smtClean="0"/>
              <a:t>di </a:t>
            </a:r>
            <a:r>
              <a:rPr lang="it-IT" dirty="0"/>
              <a:t>contribuzione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753128" y="1249828"/>
            <a:ext cx="5363578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it-IT" sz="2800" b="1" dirty="0" smtClean="0">
                <a:solidFill>
                  <a:srgbClr val="C00000"/>
                </a:solidFill>
              </a:rPr>
              <a:t>1. </a:t>
            </a:r>
            <a:r>
              <a:rPr lang="it-IT" sz="2800" dirty="0" smtClean="0">
                <a:solidFill>
                  <a:srgbClr val="565656"/>
                </a:solidFill>
              </a:rPr>
              <a:t>Quali domande non hanno ancora trovato risposta? Quali aspetti meritano un maggior approfondimento, </a:t>
            </a:r>
            <a:r>
              <a:rPr lang="it-IT" sz="2800" b="1" dirty="0" smtClean="0">
                <a:solidFill>
                  <a:srgbClr val="565656"/>
                </a:solidFill>
              </a:rPr>
              <a:t>per </a:t>
            </a:r>
            <a:r>
              <a:rPr lang="it-IT" sz="2800" b="1" dirty="0">
                <a:solidFill>
                  <a:srgbClr val="565656"/>
                </a:solidFill>
              </a:rPr>
              <a:t>l’ambito del tavolo </a:t>
            </a:r>
            <a:r>
              <a:rPr lang="it-IT" sz="2800" b="1" dirty="0" smtClean="0">
                <a:solidFill>
                  <a:srgbClr val="565656"/>
                </a:solidFill>
              </a:rPr>
              <a:t>?</a:t>
            </a:r>
          </a:p>
          <a:p>
            <a:pPr lvl="0">
              <a:spcBef>
                <a:spcPct val="20000"/>
              </a:spcBef>
            </a:pPr>
            <a:r>
              <a:rPr lang="it-IT" sz="2800" b="1" dirty="0" smtClean="0">
                <a:solidFill>
                  <a:srgbClr val="C00000"/>
                </a:solidFill>
              </a:rPr>
              <a:t>2. </a:t>
            </a:r>
            <a:r>
              <a:rPr lang="it-IT" sz="2800" b="1" dirty="0" smtClean="0">
                <a:solidFill>
                  <a:srgbClr val="565656"/>
                </a:solidFill>
              </a:rPr>
              <a:t>Quali </a:t>
            </a:r>
            <a:r>
              <a:rPr lang="it-IT" sz="2800" b="1" dirty="0">
                <a:solidFill>
                  <a:srgbClr val="565656"/>
                </a:solidFill>
              </a:rPr>
              <a:t>proposte di miglioramento </a:t>
            </a:r>
            <a:r>
              <a:rPr lang="it-IT" sz="2800" dirty="0">
                <a:solidFill>
                  <a:srgbClr val="565656"/>
                </a:solidFill>
              </a:rPr>
              <a:t>possibile del progetto proporreste, nell’ambito discusso al </a:t>
            </a:r>
            <a:r>
              <a:rPr lang="it-IT" sz="2800" dirty="0" smtClean="0">
                <a:solidFill>
                  <a:srgbClr val="565656"/>
                </a:solidFill>
              </a:rPr>
              <a:t>tavolo </a:t>
            </a:r>
            <a:r>
              <a:rPr lang="it-IT" sz="2800" b="1" dirty="0" smtClean="0">
                <a:solidFill>
                  <a:srgbClr val="565656"/>
                </a:solidFill>
              </a:rPr>
              <a:t>?</a:t>
            </a:r>
          </a:p>
          <a:p>
            <a:pPr lvl="0">
              <a:spcBef>
                <a:spcPct val="20000"/>
              </a:spcBef>
            </a:pPr>
            <a:r>
              <a:rPr lang="it-IT" sz="2800" b="1" dirty="0">
                <a:solidFill>
                  <a:srgbClr val="C00000"/>
                </a:solidFill>
              </a:rPr>
              <a:t>3</a:t>
            </a:r>
            <a:r>
              <a:rPr lang="it-IT" sz="2800" b="1" dirty="0" smtClean="0">
                <a:solidFill>
                  <a:srgbClr val="C00000"/>
                </a:solidFill>
              </a:rPr>
              <a:t>. </a:t>
            </a:r>
            <a:r>
              <a:rPr lang="it-IT" sz="2800" b="1" dirty="0" smtClean="0">
                <a:solidFill>
                  <a:srgbClr val="565656"/>
                </a:solidFill>
              </a:rPr>
              <a:t>Elencare le priorità delle domande proposte da sottoppore oggi</a:t>
            </a:r>
            <a:endParaRPr lang="fr-FR" sz="2800" b="1" dirty="0">
              <a:solidFill>
                <a:srgbClr val="565656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" y="1323833"/>
            <a:ext cx="3663473" cy="49227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04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Tavolo</a:t>
            </a:r>
            <a:r>
              <a:rPr lang="en-US" dirty="0" smtClean="0"/>
              <a:t> in </a:t>
            </a:r>
            <a:r>
              <a:rPr lang="en-US" dirty="0" err="1" smtClean="0"/>
              <a:t>autogestione</a:t>
            </a:r>
            <a:endParaRPr lang="en-US" dirty="0" smtClean="0"/>
          </a:p>
          <a:p>
            <a:r>
              <a:rPr lang="en-US" dirty="0"/>
              <a:t>1 </a:t>
            </a:r>
            <a:r>
              <a:rPr lang="en-US" dirty="0" err="1" smtClean="0"/>
              <a:t>verbalizzatore</a:t>
            </a:r>
            <a:r>
              <a:rPr lang="en-US" dirty="0" smtClean="0"/>
              <a:t> e 1 </a:t>
            </a:r>
            <a:r>
              <a:rPr lang="en-US" dirty="0" err="1" smtClean="0"/>
              <a:t>portavoce</a:t>
            </a:r>
            <a:r>
              <a:rPr lang="en-US" dirty="0" smtClean="0"/>
              <a:t>  per la </a:t>
            </a:r>
            <a:r>
              <a:rPr lang="en-US" dirty="0" err="1" smtClean="0"/>
              <a:t>restituzione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59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Regole</a:t>
            </a:r>
            <a:r>
              <a:rPr lang="en-US" dirty="0" smtClean="0"/>
              <a:t> </a:t>
            </a:r>
            <a:r>
              <a:rPr lang="en-US" dirty="0" err="1" smtClean="0"/>
              <a:t>d’ingaggio</a:t>
            </a:r>
            <a:endParaRPr lang="en-US" dirty="0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535" y="4400551"/>
            <a:ext cx="1827606" cy="1893694"/>
          </a:xfrm>
          <a:prstGeom prst="rect">
            <a:avLst/>
          </a:prstGeom>
        </p:spPr>
      </p:pic>
      <p:pic>
        <p:nvPicPr>
          <p:cNvPr id="6" name="Picture 5" descr="Schermata 2016-04-09 alle 13.1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42" y="3777343"/>
            <a:ext cx="3331028" cy="1665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2662" y="366188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5 min</a:t>
            </a:r>
            <a:r>
              <a:rPr lang="en-US" dirty="0"/>
              <a:t>: Giro di </a:t>
            </a:r>
            <a:r>
              <a:rPr lang="en-US" dirty="0" err="1"/>
              <a:t>tavolo</a:t>
            </a:r>
            <a:r>
              <a:rPr lang="en-US" dirty="0"/>
              <a:t>: </a:t>
            </a:r>
            <a:r>
              <a:rPr lang="en-US" dirty="0" err="1"/>
              <a:t>presentazione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componenti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rgbClr val="C00000"/>
                </a:solidFill>
              </a:rPr>
              <a:t>30 min</a:t>
            </a:r>
            <a:r>
              <a:rPr lang="en-US" dirty="0"/>
              <a:t>: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 err="1"/>
              <a:t>Scheda</a:t>
            </a:r>
            <a:r>
              <a:rPr lang="en-US" dirty="0"/>
              <a:t> </a:t>
            </a:r>
            <a:r>
              <a:rPr lang="en-US" dirty="0" err="1"/>
              <a:t>collettiva</a:t>
            </a:r>
            <a:r>
              <a:rPr lang="en-US" dirty="0"/>
              <a:t>, </a:t>
            </a:r>
            <a:r>
              <a:rPr lang="en-US" dirty="0" err="1"/>
              <a:t>identificazione</a:t>
            </a:r>
            <a:r>
              <a:rPr lang="en-US" dirty="0"/>
              <a:t> </a:t>
            </a:r>
            <a:r>
              <a:rPr lang="en-US" dirty="0" err="1"/>
              <a:t>portavoce</a:t>
            </a:r>
            <a:r>
              <a:rPr lang="en-US" dirty="0"/>
              <a:t> e </a:t>
            </a:r>
            <a:r>
              <a:rPr lang="en-US" dirty="0" err="1"/>
              <a:t>verbalizzatore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15 min</a:t>
            </a:r>
            <a:r>
              <a:rPr lang="en-US" dirty="0"/>
              <a:t>: </a:t>
            </a:r>
            <a:r>
              <a:rPr lang="en-US" dirty="0" err="1"/>
              <a:t>Priorizzazione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elementi</a:t>
            </a:r>
            <a:r>
              <a:rPr lang="en-US" dirty="0"/>
              <a:t> </a:t>
            </a:r>
            <a:r>
              <a:rPr lang="en-US" dirty="0" err="1"/>
              <a:t>emersi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2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1" y="4588030"/>
            <a:ext cx="1452587" cy="12032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2241" y="332479"/>
            <a:ext cx="8229601" cy="80029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APPROFONDIMENTO DELLE DOMANDE</a:t>
            </a:r>
            <a:endParaRPr lang="en-US" dirty="0"/>
          </a:p>
        </p:txBody>
      </p:sp>
      <p:pic>
        <p:nvPicPr>
          <p:cNvPr id="6" name="Picture 5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83582"/>
            <a:ext cx="1452587" cy="1203233"/>
          </a:xfrm>
          <a:prstGeom prst="rect">
            <a:avLst/>
          </a:prstGeom>
        </p:spPr>
      </p:pic>
      <p:cxnSp>
        <p:nvCxnSpPr>
          <p:cNvPr id="14" name="Curved Connector 13"/>
          <p:cNvCxnSpPr>
            <a:stCxn id="34" idx="0"/>
          </p:cNvCxnSpPr>
          <p:nvPr/>
        </p:nvCxnSpPr>
        <p:spPr>
          <a:xfrm rot="5400000" flipH="1" flipV="1">
            <a:off x="3030618" y="1597417"/>
            <a:ext cx="520188" cy="165547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92" idx="3"/>
            <a:endCxn id="93" idx="1"/>
          </p:cNvCxnSpPr>
          <p:nvPr/>
        </p:nvCxnSpPr>
        <p:spPr>
          <a:xfrm>
            <a:off x="5571037" y="2252810"/>
            <a:ext cx="1147677" cy="9356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33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3" y="2685248"/>
            <a:ext cx="1204983" cy="9981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1446" y="2378017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60E13"/>
                </a:solidFill>
              </a:rPr>
              <a:t>LANCIO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60852" y="3578615"/>
            <a:ext cx="126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WORKSHOP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STAKEHOLDER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7197" y="2816301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#1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4027" y="3665508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#2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685" y="5494918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CHIUSURA</a:t>
            </a:r>
          </a:p>
        </p:txBody>
      </p:sp>
      <p:pic>
        <p:nvPicPr>
          <p:cNvPr id="65" name="Picture 64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1" y="1162789"/>
            <a:ext cx="498673" cy="551723"/>
          </a:xfrm>
          <a:prstGeom prst="rect">
            <a:avLst/>
          </a:prstGeom>
        </p:spPr>
      </p:pic>
      <p:pic>
        <p:nvPicPr>
          <p:cNvPr id="70" name="Picture 69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60" y="2165060"/>
            <a:ext cx="647758" cy="716668"/>
          </a:xfrm>
          <a:prstGeom prst="rect">
            <a:avLst/>
          </a:prstGeom>
        </p:spPr>
      </p:pic>
      <p:pic>
        <p:nvPicPr>
          <p:cNvPr id="71" name="Picture 70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7" y="4428900"/>
            <a:ext cx="647758" cy="716668"/>
          </a:xfrm>
          <a:prstGeom prst="rect">
            <a:avLst/>
          </a:prstGeom>
        </p:spPr>
      </p:pic>
      <p:pic>
        <p:nvPicPr>
          <p:cNvPr id="77" name="Picture 76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8575" r="79067" b="8845"/>
          <a:stretch/>
        </p:blipFill>
        <p:spPr>
          <a:xfrm>
            <a:off x="8136912" y="2747349"/>
            <a:ext cx="514344" cy="1430565"/>
          </a:xfrm>
          <a:prstGeom prst="rect">
            <a:avLst/>
          </a:prstGeom>
        </p:spPr>
      </p:pic>
      <p:pic>
        <p:nvPicPr>
          <p:cNvPr id="78" name="Picture 77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3" t="46114" r="42809" b="10902"/>
          <a:stretch/>
        </p:blipFill>
        <p:spPr>
          <a:xfrm>
            <a:off x="5571037" y="1211101"/>
            <a:ext cx="625707" cy="982596"/>
          </a:xfrm>
          <a:prstGeom prst="rect">
            <a:avLst/>
          </a:prstGeom>
        </p:spPr>
      </p:pic>
      <p:pic>
        <p:nvPicPr>
          <p:cNvPr id="79" name="Picture 78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8575" r="79067" b="43571"/>
          <a:stretch/>
        </p:blipFill>
        <p:spPr>
          <a:xfrm>
            <a:off x="8136912" y="1211448"/>
            <a:ext cx="514344" cy="1945835"/>
          </a:xfrm>
          <a:prstGeom prst="rect">
            <a:avLst/>
          </a:prstGeom>
        </p:spPr>
      </p:pic>
      <p:pic>
        <p:nvPicPr>
          <p:cNvPr id="88" name="Picture 87" descr="simb la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27" y="2950661"/>
            <a:ext cx="794123" cy="794123"/>
          </a:xfrm>
          <a:prstGeom prst="rect">
            <a:avLst/>
          </a:prstGeom>
        </p:spPr>
      </p:pic>
      <p:pic>
        <p:nvPicPr>
          <p:cNvPr id="92" name="Picture 91" descr="simb riunione.pn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50" y="1651193"/>
            <a:ext cx="1452587" cy="1203233"/>
          </a:xfrm>
          <a:prstGeom prst="rect">
            <a:avLst/>
          </a:prstGeom>
        </p:spPr>
      </p:pic>
      <p:pic>
        <p:nvPicPr>
          <p:cNvPr id="93" name="Picture 92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586815"/>
            <a:ext cx="1452587" cy="1203233"/>
          </a:xfrm>
          <a:prstGeom prst="rect">
            <a:avLst/>
          </a:prstGeom>
        </p:spPr>
      </p:pic>
      <p:cxnSp>
        <p:nvCxnSpPr>
          <p:cNvPr id="97" name="Curved Connector 96"/>
          <p:cNvCxnSpPr>
            <a:stCxn id="6" idx="2"/>
            <a:endCxn id="34" idx="1"/>
          </p:cNvCxnSpPr>
          <p:nvPr/>
        </p:nvCxnSpPr>
        <p:spPr>
          <a:xfrm rot="16200000" flipH="1">
            <a:off x="1223238" y="2547070"/>
            <a:ext cx="597500" cy="67699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19023" b="37751"/>
          <a:stretch/>
        </p:blipFill>
        <p:spPr bwMode="auto">
          <a:xfrm>
            <a:off x="4933301" y="1209659"/>
            <a:ext cx="565855" cy="549392"/>
          </a:xfrm>
          <a:prstGeom prst="snip2DiagRect">
            <a:avLst>
              <a:gd name="adj1" fmla="val 29259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883243" y="570291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65656"/>
                </a:solidFill>
                <a:latin typeface="+mj-lt"/>
              </a:rPr>
              <a:t>14</a:t>
            </a:r>
            <a:r>
              <a:rPr lang="fr-FR" b="1" dirty="0" smtClean="0">
                <a:solidFill>
                  <a:srgbClr val="565656"/>
                </a:solidFill>
                <a:latin typeface="+mj-lt"/>
              </a:rPr>
              <a:t>/06</a:t>
            </a:r>
            <a:endParaRPr lang="fr-FR" b="1" dirty="0">
              <a:solidFill>
                <a:srgbClr val="565656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83423" y="409586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65656"/>
                </a:solidFill>
                <a:latin typeface="+mj-lt"/>
              </a:rPr>
              <a:t>23</a:t>
            </a:r>
            <a:r>
              <a:rPr lang="fr-FR" b="1" dirty="0" smtClean="0">
                <a:solidFill>
                  <a:srgbClr val="565656"/>
                </a:solidFill>
                <a:latin typeface="+mj-lt"/>
              </a:rPr>
              <a:t>/05</a:t>
            </a:r>
            <a:endParaRPr lang="fr-FR" b="1" dirty="0">
              <a:solidFill>
                <a:srgbClr val="565656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96218" y="3296405"/>
            <a:ext cx="15828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accent3"/>
                </a:solidFill>
                <a:latin typeface="+mj-lt"/>
              </a:rPr>
              <a:t>PIATTAFORMA </a:t>
            </a:r>
            <a:br>
              <a:rPr lang="fr-FR" dirty="0" smtClean="0">
                <a:solidFill>
                  <a:schemeClr val="accent3"/>
                </a:solidFill>
                <a:latin typeface="+mj-lt"/>
              </a:rPr>
            </a:br>
            <a:r>
              <a:rPr lang="fr-FR" dirty="0" smtClean="0">
                <a:solidFill>
                  <a:schemeClr val="accent3"/>
                </a:solidFill>
                <a:latin typeface="+mj-lt"/>
              </a:rPr>
              <a:t>EUROPA </a:t>
            </a:r>
            <a:br>
              <a:rPr lang="fr-FR" dirty="0" smtClean="0">
                <a:solidFill>
                  <a:schemeClr val="accent3"/>
                </a:solidFill>
                <a:latin typeface="+mj-lt"/>
              </a:rPr>
            </a:br>
            <a:r>
              <a:rPr lang="fr-FR" b="1" dirty="0" smtClean="0">
                <a:solidFill>
                  <a:schemeClr val="accent3"/>
                </a:solidFill>
                <a:latin typeface="+mj-lt"/>
              </a:rPr>
              <a:t>05/05</a:t>
            </a:r>
            <a:endParaRPr lang="fr-FR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46433" y="2631635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12</a:t>
            </a:r>
            <a:r>
              <a:rPr lang="fr-FR" b="1" dirty="0" smtClean="0">
                <a:latin typeface="+mj-lt"/>
              </a:rPr>
              <a:t>/04</a:t>
            </a:r>
            <a:endParaRPr lang="fr-FR" b="1" dirty="0"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23417" y="3655559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13</a:t>
            </a:r>
            <a:r>
              <a:rPr lang="fr-FR" b="1" dirty="0" smtClean="0">
                <a:latin typeface="+mj-lt"/>
              </a:rPr>
              <a:t>/04</a:t>
            </a:r>
            <a:endParaRPr lang="fr-FR" b="1" dirty="0">
              <a:latin typeface="+mj-lt"/>
            </a:endParaRPr>
          </a:p>
        </p:txBody>
      </p:sp>
      <p:pic>
        <p:nvPicPr>
          <p:cNvPr id="43" name="Picture 73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6" y="1488786"/>
            <a:ext cx="647758" cy="716668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rot="5400000">
            <a:off x="7010686" y="4174672"/>
            <a:ext cx="656609" cy="52989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 rot="10800000">
            <a:off x="2259312" y="5078567"/>
            <a:ext cx="215139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523747" y="5710019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#3</a:t>
            </a:r>
            <a:endParaRPr lang="en-US" sz="1400" b="1" dirty="0">
              <a:solidFill>
                <a:srgbClr val="860E13"/>
              </a:solidFill>
            </a:endParaRPr>
          </a:p>
        </p:txBody>
      </p:sp>
      <p:pic>
        <p:nvPicPr>
          <p:cNvPr id="53" name="Picture 52" descr="simb impatt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6423" y="5478828"/>
            <a:ext cx="927545" cy="1036363"/>
          </a:xfrm>
          <a:prstGeom prst="rect">
            <a:avLst/>
          </a:prstGeom>
        </p:spPr>
      </p:pic>
      <p:pic>
        <p:nvPicPr>
          <p:cNvPr id="54" name="Picture 53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02" y="4588030"/>
            <a:ext cx="1452587" cy="120323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672431" y="5887582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65656"/>
                </a:solidFill>
                <a:latin typeface="+mj-lt"/>
              </a:rPr>
              <a:t>25</a:t>
            </a:r>
            <a:r>
              <a:rPr lang="fr-FR" b="1" dirty="0" smtClean="0">
                <a:solidFill>
                  <a:srgbClr val="565656"/>
                </a:solidFill>
                <a:latin typeface="+mj-lt"/>
              </a:rPr>
              <a:t>/05</a:t>
            </a:r>
            <a:endParaRPr lang="fr-FR" b="1" dirty="0">
              <a:solidFill>
                <a:srgbClr val="565656"/>
              </a:solidFill>
              <a:latin typeface="+mj-lt"/>
            </a:endParaRPr>
          </a:p>
        </p:txBody>
      </p:sp>
      <p:pic>
        <p:nvPicPr>
          <p:cNvPr id="56" name="Picture 55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83" y="4587828"/>
            <a:ext cx="1304614" cy="108066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637450" y="5631964"/>
            <a:ext cx="1250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WORKSHOP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STAKEHOLDER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TERRITORIALE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INTERPORTO</a:t>
            </a:r>
            <a:endParaRPr lang="en-US" sz="1400" b="1" dirty="0">
              <a:solidFill>
                <a:srgbClr val="860E13"/>
              </a:solidFill>
            </a:endParaRPr>
          </a:p>
        </p:txBody>
      </p:sp>
      <p:pic>
        <p:nvPicPr>
          <p:cNvPr id="58" name="Picture 57" descr="simb la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58" y="4881178"/>
            <a:ext cx="794123" cy="79412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7792748" y="5586076"/>
            <a:ext cx="751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  <a:latin typeface="+mj-lt"/>
              </a:rPr>
              <a:t>24</a:t>
            </a:r>
            <a:r>
              <a:rPr lang="fr-FR" b="1" dirty="0" smtClean="0">
                <a:solidFill>
                  <a:schemeClr val="accent1"/>
                </a:solidFill>
                <a:latin typeface="+mj-lt"/>
              </a:rPr>
              <a:t>/05</a:t>
            </a:r>
            <a:endParaRPr lang="fr-FR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60" name="Curved Connector 59"/>
          <p:cNvCxnSpPr/>
          <p:nvPr/>
        </p:nvCxnSpPr>
        <p:spPr>
          <a:xfrm rot="10800000" flipV="1">
            <a:off x="5863292" y="5078567"/>
            <a:ext cx="931627" cy="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34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6. restituzione dei tavoli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7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 smtClean="0"/>
              <a:t>Domanda / proposta prioritaria </a:t>
            </a:r>
            <a:r>
              <a:rPr lang="it-IT" sz="4000" b="1" dirty="0"/>
              <a:t>da sottoppore </a:t>
            </a:r>
            <a:r>
              <a:rPr lang="it-IT" sz="4000" b="1" dirty="0" smtClean="0"/>
              <a:t>alla tribuna 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61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smtClean="0"/>
              <a:t>Restituzione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257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</a:t>
            </a:r>
            <a:r>
              <a:rPr lang="it-IT" dirty="0" smtClean="0"/>
              <a:t>. Risposte dell’aPL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3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34633"/>
            <a:ext cx="7772400" cy="858435"/>
          </a:xfrm>
        </p:spPr>
        <p:txBody>
          <a:bodyPr/>
          <a:lstStyle/>
          <a:p>
            <a:r>
              <a:rPr lang="fr-FR" dirty="0"/>
              <a:t>I</a:t>
            </a:r>
            <a:r>
              <a:rPr lang="fr-FR" dirty="0" smtClean="0"/>
              <a:t> </a:t>
            </a:r>
            <a:r>
              <a:rPr lang="fr-FR" dirty="0" err="1" smtClean="0"/>
              <a:t>consulenti</a:t>
            </a:r>
            <a:r>
              <a:rPr lang="fr-FR" dirty="0" smtClean="0"/>
              <a:t> </a:t>
            </a:r>
            <a:r>
              <a:rPr lang="fr-FR" dirty="0" err="1" smtClean="0"/>
              <a:t>dell’APL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2553680"/>
            <a:ext cx="9143999" cy="3920340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2"/>
                </a:solidFill>
              </a:rPr>
              <a:t>PIATTAFORMA EUROPA</a:t>
            </a:r>
          </a:p>
          <a:p>
            <a:r>
              <a:rPr lang="fr-FR" sz="3200" dirty="0" smtClean="0"/>
              <a:t>Marco </a:t>
            </a:r>
            <a:r>
              <a:rPr lang="fr-FR" sz="3200" dirty="0"/>
              <a:t>Tartaglini </a:t>
            </a:r>
            <a:r>
              <a:rPr lang="fr-FR" sz="3200" b="0" dirty="0"/>
              <a:t>- </a:t>
            </a:r>
            <a:r>
              <a:rPr lang="fr-FR" sz="3200" b="0" dirty="0" err="1"/>
              <a:t>Modimar</a:t>
            </a:r>
            <a:r>
              <a:rPr lang="fr-FR" sz="3200" b="0" dirty="0"/>
              <a:t> </a:t>
            </a:r>
            <a:r>
              <a:rPr lang="fr-FR" sz="3200" b="0" dirty="0" err="1" smtClean="0"/>
              <a:t>srl</a:t>
            </a:r>
            <a:r>
              <a:rPr lang="fr-FR" sz="3200" b="0" dirty="0" smtClean="0"/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aspetti</a:t>
            </a:r>
            <a:r>
              <a:rPr lang="fr-FR" sz="3200" dirty="0" smtClean="0">
                <a:solidFill>
                  <a:schemeClr val="accent2"/>
                </a:solidFill>
              </a:rPr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tecnici</a:t>
            </a:r>
            <a:endParaRPr lang="fr-FR" sz="3200" dirty="0">
              <a:solidFill>
                <a:schemeClr val="accent2"/>
              </a:solidFill>
            </a:endParaRPr>
          </a:p>
          <a:p>
            <a:r>
              <a:rPr lang="fr-FR" sz="3200" dirty="0" err="1"/>
              <a:t>Simonetta</a:t>
            </a:r>
            <a:r>
              <a:rPr lang="fr-FR" sz="3200" dirty="0"/>
              <a:t> </a:t>
            </a:r>
            <a:r>
              <a:rPr lang="fr-FR" sz="3200" dirty="0" err="1" smtClean="0"/>
              <a:t>Migliaccio</a:t>
            </a:r>
            <a:r>
              <a:rPr lang="fr-FR" sz="3200" dirty="0" smtClean="0"/>
              <a:t> </a:t>
            </a:r>
            <a:r>
              <a:rPr lang="fr-FR" sz="3200" b="0" dirty="0" smtClean="0"/>
              <a:t>- APL</a:t>
            </a:r>
            <a:r>
              <a:rPr lang="fr-FR" sz="3200" dirty="0" smtClean="0"/>
              <a:t> </a:t>
            </a:r>
            <a:r>
              <a:rPr lang="fr-FR" sz="3200" dirty="0" err="1">
                <a:solidFill>
                  <a:schemeClr val="accent2"/>
                </a:solidFill>
              </a:rPr>
              <a:t>a</a:t>
            </a:r>
            <a:r>
              <a:rPr lang="fr-FR" sz="3200" dirty="0" err="1" smtClean="0">
                <a:solidFill>
                  <a:schemeClr val="accent2"/>
                </a:solidFill>
              </a:rPr>
              <a:t>spetti</a:t>
            </a:r>
            <a:r>
              <a:rPr lang="fr-FR" sz="3200" dirty="0" smtClean="0">
                <a:solidFill>
                  <a:schemeClr val="accent2"/>
                </a:solidFill>
              </a:rPr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economico</a:t>
            </a:r>
            <a:r>
              <a:rPr lang="fr-FR" sz="3200" dirty="0" smtClean="0">
                <a:solidFill>
                  <a:schemeClr val="accent2"/>
                </a:solidFill>
              </a:rPr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finanziari</a:t>
            </a:r>
            <a:endParaRPr lang="fr-FR" sz="3200" dirty="0" smtClean="0">
              <a:solidFill>
                <a:schemeClr val="accent2"/>
              </a:solidFill>
            </a:endParaRPr>
          </a:p>
          <a:p>
            <a:r>
              <a:rPr lang="fr-FR" sz="3200" dirty="0" smtClean="0"/>
              <a:t>Enrico </a:t>
            </a:r>
            <a:r>
              <a:rPr lang="fr-FR" sz="3200" dirty="0" err="1" smtClean="0"/>
              <a:t>Cantoni</a:t>
            </a:r>
            <a:r>
              <a:rPr lang="fr-FR" sz="3200" dirty="0" smtClean="0"/>
              <a:t> </a:t>
            </a:r>
            <a:r>
              <a:rPr lang="en-US" sz="3200" b="0" dirty="0" smtClean="0"/>
              <a:t>–</a:t>
            </a:r>
            <a:r>
              <a:rPr lang="fr-FR" sz="3200" b="0" dirty="0" smtClean="0"/>
              <a:t> </a:t>
            </a:r>
            <a:r>
              <a:rPr lang="fr-FR" sz="3200" b="0" dirty="0" err="1" smtClean="0"/>
              <a:t>Technital</a:t>
            </a:r>
            <a:r>
              <a:rPr lang="fr-FR" sz="3200" b="0" dirty="0" smtClean="0"/>
              <a:t> spa </a:t>
            </a:r>
            <a:r>
              <a:rPr lang="fr-FR" sz="3200" dirty="0" err="1">
                <a:solidFill>
                  <a:schemeClr val="accent2"/>
                </a:solidFill>
              </a:rPr>
              <a:t>aspetti</a:t>
            </a:r>
            <a:r>
              <a:rPr lang="fr-FR" sz="3200" dirty="0">
                <a:solidFill>
                  <a:schemeClr val="accent2"/>
                </a:solidFill>
              </a:rPr>
              <a:t> </a:t>
            </a:r>
            <a:r>
              <a:rPr lang="fr-FR" sz="3200" dirty="0" err="1">
                <a:solidFill>
                  <a:schemeClr val="accent2"/>
                </a:solidFill>
              </a:rPr>
              <a:t>trasportistici</a:t>
            </a:r>
            <a:endParaRPr lang="fr-FR" sz="3200" b="0" dirty="0" smtClean="0"/>
          </a:p>
          <a:p>
            <a:r>
              <a:rPr lang="fr-FR" sz="3200" dirty="0" smtClean="0"/>
              <a:t>Renato Butta </a:t>
            </a:r>
            <a:r>
              <a:rPr lang="en-US" sz="3200" b="0" dirty="0" smtClean="0"/>
              <a:t>–</a:t>
            </a:r>
            <a:r>
              <a:rPr lang="fr-FR" sz="3200" b="0" dirty="0" smtClean="0"/>
              <a:t> </a:t>
            </a:r>
            <a:r>
              <a:rPr lang="fr-FR" sz="3200" b="0" dirty="0" err="1" smtClean="0"/>
              <a:t>Sintesis</a:t>
            </a:r>
            <a:r>
              <a:rPr lang="fr-FR" sz="3200" b="0" dirty="0" smtClean="0"/>
              <a:t> </a:t>
            </a:r>
            <a:r>
              <a:rPr lang="fr-FR" sz="3200" b="0" dirty="0" err="1"/>
              <a:t>s</a:t>
            </a:r>
            <a:r>
              <a:rPr lang="fr-FR" sz="3200" b="0" dirty="0" err="1" smtClean="0"/>
              <a:t>rl</a:t>
            </a:r>
            <a:r>
              <a:rPr lang="fr-FR" sz="3200" b="0" dirty="0" smtClean="0"/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aspetti</a:t>
            </a:r>
            <a:r>
              <a:rPr lang="fr-FR" sz="3200" dirty="0" smtClean="0">
                <a:solidFill>
                  <a:schemeClr val="accent2"/>
                </a:solidFill>
              </a:rPr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ambientali</a:t>
            </a:r>
            <a:endParaRPr lang="fr-FR" sz="3200" dirty="0" smtClean="0">
              <a:solidFill>
                <a:schemeClr val="accent2"/>
              </a:solidFill>
            </a:endParaRPr>
          </a:p>
          <a:p>
            <a:r>
              <a:rPr lang="fr-FR" sz="3200" dirty="0" smtClean="0"/>
              <a:t>Simone </a:t>
            </a:r>
            <a:r>
              <a:rPr lang="fr-FR" sz="3200" dirty="0" err="1" smtClean="0"/>
              <a:t>Pagni</a:t>
            </a:r>
            <a:r>
              <a:rPr lang="fr-FR" sz="3200" dirty="0" smtClean="0"/>
              <a:t> </a:t>
            </a:r>
            <a:r>
              <a:rPr lang="en-US" sz="3200" b="0" dirty="0" smtClean="0"/>
              <a:t>–</a:t>
            </a:r>
            <a:r>
              <a:rPr lang="fr-FR" sz="3200" b="0" dirty="0" smtClean="0"/>
              <a:t> CIBM </a:t>
            </a:r>
            <a:r>
              <a:rPr lang="fr-FR" sz="3200" dirty="0" err="1">
                <a:solidFill>
                  <a:schemeClr val="accent2"/>
                </a:solidFill>
              </a:rPr>
              <a:t>aspetti</a:t>
            </a:r>
            <a:r>
              <a:rPr lang="fr-FR" sz="3200" dirty="0">
                <a:solidFill>
                  <a:schemeClr val="accent2"/>
                </a:solidFill>
              </a:rPr>
              <a:t> </a:t>
            </a:r>
            <a:r>
              <a:rPr lang="fr-FR" sz="3200" dirty="0" smtClean="0">
                <a:solidFill>
                  <a:schemeClr val="accent2"/>
                </a:solidFill>
              </a:rPr>
              <a:t>di </a:t>
            </a:r>
            <a:r>
              <a:rPr lang="fr-FR" sz="3200" dirty="0" err="1" smtClean="0">
                <a:solidFill>
                  <a:schemeClr val="accent2"/>
                </a:solidFill>
              </a:rPr>
              <a:t>ecologia</a:t>
            </a:r>
            <a:r>
              <a:rPr lang="fr-FR" sz="3200" dirty="0" smtClean="0">
                <a:solidFill>
                  <a:schemeClr val="accent2"/>
                </a:solidFill>
              </a:rPr>
              <a:t> marina</a:t>
            </a:r>
          </a:p>
          <a:p>
            <a:r>
              <a:rPr lang="fr-FR" sz="3200" dirty="0" smtClean="0"/>
              <a:t>Matteo </a:t>
            </a:r>
            <a:r>
              <a:rPr lang="fr-FR" sz="3200" dirty="0" err="1" smtClean="0"/>
              <a:t>Scamporrino</a:t>
            </a:r>
            <a:r>
              <a:rPr lang="fr-FR" sz="3200" dirty="0" smtClean="0"/>
              <a:t> </a:t>
            </a:r>
            <a:r>
              <a:rPr lang="en-US" sz="3200" b="0" dirty="0" smtClean="0"/>
              <a:t>–</a:t>
            </a:r>
            <a:r>
              <a:rPr lang="fr-FR" sz="3200" b="0" dirty="0" smtClean="0"/>
              <a:t> </a:t>
            </a:r>
            <a:r>
              <a:rPr lang="fr-FR" sz="3200" b="0" dirty="0" err="1" smtClean="0"/>
              <a:t>UniFi</a:t>
            </a:r>
            <a:r>
              <a:rPr lang="fr-FR" sz="3200" b="0" dirty="0" smtClean="0"/>
              <a:t> </a:t>
            </a:r>
            <a:r>
              <a:rPr lang="fr-FR" sz="3200" dirty="0" err="1">
                <a:solidFill>
                  <a:schemeClr val="accent2"/>
                </a:solidFill>
              </a:rPr>
              <a:t>aspetti</a:t>
            </a:r>
            <a:r>
              <a:rPr lang="fr-FR" sz="3200" dirty="0">
                <a:solidFill>
                  <a:schemeClr val="accent2"/>
                </a:solidFill>
              </a:rPr>
              <a:t> </a:t>
            </a:r>
            <a:r>
              <a:rPr lang="fr-FR" sz="3200" dirty="0" err="1" smtClean="0">
                <a:solidFill>
                  <a:schemeClr val="accent2"/>
                </a:solidFill>
              </a:rPr>
              <a:t>visivi</a:t>
            </a:r>
            <a:endParaRPr lang="fr-FR" sz="3200" dirty="0">
              <a:solidFill>
                <a:schemeClr val="accent2"/>
              </a:solidFill>
            </a:endParaRPr>
          </a:p>
          <a:p>
            <a:endParaRPr lang="fr-FR" sz="3200" b="0" dirty="0"/>
          </a:p>
          <a:p>
            <a:endParaRPr lang="fr-FR" sz="32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6" descr="loghi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14" y="380564"/>
            <a:ext cx="922305" cy="9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</a:t>
            </a:r>
            <a:r>
              <a:rPr lang="it-IT" dirty="0" smtClean="0"/>
              <a:t>. CONCLUSIONI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6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1" y="4588030"/>
            <a:ext cx="1452587" cy="12032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2241" y="332479"/>
            <a:ext cx="8229601" cy="800290"/>
          </a:xfrm>
        </p:spPr>
        <p:txBody>
          <a:bodyPr>
            <a:normAutofit/>
          </a:bodyPr>
          <a:lstStyle/>
          <a:p>
            <a:r>
              <a:rPr lang="en-US" dirty="0" smtClean="0"/>
              <a:t>PROSSIMI INCONTRI</a:t>
            </a:r>
            <a:endParaRPr lang="en-US" dirty="0"/>
          </a:p>
        </p:txBody>
      </p:sp>
      <p:pic>
        <p:nvPicPr>
          <p:cNvPr id="6" name="Picture 5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83582"/>
            <a:ext cx="1452587" cy="1203233"/>
          </a:xfrm>
          <a:prstGeom prst="rect">
            <a:avLst/>
          </a:prstGeom>
        </p:spPr>
      </p:pic>
      <p:cxnSp>
        <p:nvCxnSpPr>
          <p:cNvPr id="14" name="Curved Connector 13"/>
          <p:cNvCxnSpPr>
            <a:stCxn id="34" idx="0"/>
          </p:cNvCxnSpPr>
          <p:nvPr/>
        </p:nvCxnSpPr>
        <p:spPr>
          <a:xfrm rot="5400000" flipH="1" flipV="1">
            <a:off x="3030618" y="1597417"/>
            <a:ext cx="520188" cy="165547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endCxn id="93" idx="1"/>
          </p:cNvCxnSpPr>
          <p:nvPr/>
        </p:nvCxnSpPr>
        <p:spPr>
          <a:xfrm>
            <a:off x="5571037" y="2252810"/>
            <a:ext cx="1147677" cy="93562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33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83" y="2685248"/>
            <a:ext cx="1204983" cy="9981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61446" y="2378017"/>
            <a:ext cx="751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60E13"/>
                </a:solidFill>
              </a:rPr>
              <a:t>LANCIO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60852" y="3578615"/>
            <a:ext cx="126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WORKSHOP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STAKEHOLDER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7197" y="2816301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#1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04027" y="3665508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#2</a:t>
            </a:r>
            <a:endParaRPr lang="en-US" sz="1400" b="1" dirty="0">
              <a:solidFill>
                <a:srgbClr val="860E13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8685" y="5494918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CHIUSURA</a:t>
            </a:r>
          </a:p>
        </p:txBody>
      </p:sp>
      <p:pic>
        <p:nvPicPr>
          <p:cNvPr id="65" name="Picture 64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1" y="1162789"/>
            <a:ext cx="498673" cy="551723"/>
          </a:xfrm>
          <a:prstGeom prst="rect">
            <a:avLst/>
          </a:prstGeom>
        </p:spPr>
      </p:pic>
      <p:pic>
        <p:nvPicPr>
          <p:cNvPr id="70" name="Picture 69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60" y="2165060"/>
            <a:ext cx="647758" cy="716668"/>
          </a:xfrm>
          <a:prstGeom prst="rect">
            <a:avLst/>
          </a:prstGeom>
        </p:spPr>
      </p:pic>
      <p:pic>
        <p:nvPicPr>
          <p:cNvPr id="71" name="Picture 70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7" y="4428900"/>
            <a:ext cx="647758" cy="716668"/>
          </a:xfrm>
          <a:prstGeom prst="rect">
            <a:avLst/>
          </a:prstGeom>
        </p:spPr>
      </p:pic>
      <p:pic>
        <p:nvPicPr>
          <p:cNvPr id="77" name="Picture 76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8575" r="79067" b="8845"/>
          <a:stretch/>
        </p:blipFill>
        <p:spPr>
          <a:xfrm>
            <a:off x="8136912" y="2747349"/>
            <a:ext cx="514344" cy="1430565"/>
          </a:xfrm>
          <a:prstGeom prst="rect">
            <a:avLst/>
          </a:prstGeom>
        </p:spPr>
      </p:pic>
      <p:pic>
        <p:nvPicPr>
          <p:cNvPr id="78" name="Picture 77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3" t="46114" r="42809" b="10902"/>
          <a:stretch/>
        </p:blipFill>
        <p:spPr>
          <a:xfrm>
            <a:off x="5571037" y="1211101"/>
            <a:ext cx="625707" cy="982596"/>
          </a:xfrm>
          <a:prstGeom prst="rect">
            <a:avLst/>
          </a:prstGeom>
        </p:spPr>
      </p:pic>
      <p:pic>
        <p:nvPicPr>
          <p:cNvPr id="79" name="Picture 78" descr="DIBATTITOINPORTO_DepliantPieghevole-29,7x21-0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8575" r="79067" b="43571"/>
          <a:stretch/>
        </p:blipFill>
        <p:spPr>
          <a:xfrm>
            <a:off x="8136912" y="1211448"/>
            <a:ext cx="514344" cy="1945835"/>
          </a:xfrm>
          <a:prstGeom prst="rect">
            <a:avLst/>
          </a:prstGeom>
        </p:spPr>
      </p:pic>
      <p:pic>
        <p:nvPicPr>
          <p:cNvPr id="88" name="Picture 87" descr="simb la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27" y="2950661"/>
            <a:ext cx="794123" cy="794123"/>
          </a:xfrm>
          <a:prstGeom prst="rect">
            <a:avLst/>
          </a:prstGeom>
        </p:spPr>
      </p:pic>
      <p:pic>
        <p:nvPicPr>
          <p:cNvPr id="93" name="Picture 92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14" y="2586815"/>
            <a:ext cx="1452587" cy="1203233"/>
          </a:xfrm>
          <a:prstGeom prst="rect">
            <a:avLst/>
          </a:prstGeom>
        </p:spPr>
      </p:pic>
      <p:cxnSp>
        <p:nvCxnSpPr>
          <p:cNvPr id="97" name="Curved Connector 96"/>
          <p:cNvCxnSpPr>
            <a:stCxn id="6" idx="2"/>
            <a:endCxn id="34" idx="1"/>
          </p:cNvCxnSpPr>
          <p:nvPr/>
        </p:nvCxnSpPr>
        <p:spPr>
          <a:xfrm rot="16200000" flipH="1">
            <a:off x="1223238" y="2547070"/>
            <a:ext cx="597500" cy="676990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19023" b="37751"/>
          <a:stretch/>
        </p:blipFill>
        <p:spPr bwMode="auto">
          <a:xfrm>
            <a:off x="7583423" y="1986378"/>
            <a:ext cx="565855" cy="549392"/>
          </a:xfrm>
          <a:prstGeom prst="snip2DiagRect">
            <a:avLst>
              <a:gd name="adj1" fmla="val 29259"/>
              <a:gd name="adj2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883243" y="570291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65656"/>
                </a:solidFill>
                <a:latin typeface="+mj-lt"/>
              </a:rPr>
              <a:t>14</a:t>
            </a:r>
            <a:r>
              <a:rPr lang="fr-FR" b="1" dirty="0" smtClean="0">
                <a:solidFill>
                  <a:srgbClr val="565656"/>
                </a:solidFill>
                <a:latin typeface="+mj-lt"/>
              </a:rPr>
              <a:t>/06</a:t>
            </a:r>
            <a:endParaRPr lang="fr-FR" b="1" dirty="0">
              <a:solidFill>
                <a:srgbClr val="565656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583423" y="409586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3"/>
                </a:solidFill>
                <a:latin typeface="+mj-lt"/>
              </a:rPr>
              <a:t>23</a:t>
            </a:r>
            <a:r>
              <a:rPr lang="fr-FR" b="1" dirty="0" smtClean="0">
                <a:solidFill>
                  <a:schemeClr val="accent3"/>
                </a:solidFill>
                <a:latin typeface="+mj-lt"/>
              </a:rPr>
              <a:t>/05</a:t>
            </a:r>
            <a:endParaRPr lang="fr-FR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11556" y="3296405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+mj-lt"/>
              </a:rPr>
              <a:t>05/</a:t>
            </a:r>
            <a:r>
              <a:rPr lang="fr-FR" b="1" dirty="0">
                <a:latin typeface="+mj-lt"/>
              </a:rPr>
              <a:t>05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6433" y="2631635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12</a:t>
            </a:r>
            <a:r>
              <a:rPr lang="fr-FR" b="1" dirty="0" smtClean="0">
                <a:latin typeface="+mj-lt"/>
              </a:rPr>
              <a:t>/04</a:t>
            </a:r>
            <a:endParaRPr lang="fr-FR" b="1" dirty="0">
              <a:latin typeface="+mj-lt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923417" y="3655559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13</a:t>
            </a:r>
            <a:r>
              <a:rPr lang="fr-FR" b="1" dirty="0" smtClean="0">
                <a:latin typeface="+mj-lt"/>
              </a:rPr>
              <a:t>/04</a:t>
            </a:r>
            <a:endParaRPr lang="fr-FR" b="1" dirty="0">
              <a:latin typeface="+mj-lt"/>
            </a:endParaRPr>
          </a:p>
        </p:txBody>
      </p:sp>
      <p:pic>
        <p:nvPicPr>
          <p:cNvPr id="43" name="Picture 73" descr="simb itiner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6" y="1488786"/>
            <a:ext cx="647758" cy="716668"/>
          </a:xfrm>
          <a:prstGeom prst="rect">
            <a:avLst/>
          </a:prstGeom>
        </p:spPr>
      </p:pic>
      <p:cxnSp>
        <p:nvCxnSpPr>
          <p:cNvPr id="50" name="Curved Connector 49"/>
          <p:cNvCxnSpPr/>
          <p:nvPr/>
        </p:nvCxnSpPr>
        <p:spPr>
          <a:xfrm rot="5400000">
            <a:off x="7010686" y="4174672"/>
            <a:ext cx="656609" cy="52989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Curved Connector 50"/>
          <p:cNvCxnSpPr/>
          <p:nvPr/>
        </p:nvCxnSpPr>
        <p:spPr>
          <a:xfrm rot="10800000">
            <a:off x="2259312" y="5078567"/>
            <a:ext cx="2151390" cy="127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523747" y="5710019"/>
            <a:ext cx="128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LABORATORIO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TEMATICO #3</a:t>
            </a:r>
            <a:endParaRPr lang="en-US" sz="1400" b="1" dirty="0">
              <a:solidFill>
                <a:srgbClr val="860E13"/>
              </a:solidFill>
            </a:endParaRPr>
          </a:p>
        </p:txBody>
      </p:sp>
      <p:pic>
        <p:nvPicPr>
          <p:cNvPr id="53" name="Picture 52" descr="simb impatt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6423" y="5478828"/>
            <a:ext cx="927545" cy="1036363"/>
          </a:xfrm>
          <a:prstGeom prst="rect">
            <a:avLst/>
          </a:prstGeom>
        </p:spPr>
      </p:pic>
      <p:pic>
        <p:nvPicPr>
          <p:cNvPr id="54" name="Picture 53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02" y="4588030"/>
            <a:ext cx="1452587" cy="120323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672431" y="5887582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565656"/>
                </a:solidFill>
                <a:latin typeface="+mj-lt"/>
              </a:rPr>
              <a:t>25</a:t>
            </a:r>
            <a:r>
              <a:rPr lang="fr-FR" b="1" dirty="0" smtClean="0">
                <a:solidFill>
                  <a:srgbClr val="565656"/>
                </a:solidFill>
                <a:latin typeface="+mj-lt"/>
              </a:rPr>
              <a:t>/05</a:t>
            </a:r>
            <a:endParaRPr lang="fr-FR" b="1" dirty="0">
              <a:solidFill>
                <a:srgbClr val="565656"/>
              </a:solidFill>
              <a:latin typeface="+mj-lt"/>
            </a:endParaRPr>
          </a:p>
        </p:txBody>
      </p:sp>
      <p:pic>
        <p:nvPicPr>
          <p:cNvPr id="56" name="Picture 55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83" y="4587828"/>
            <a:ext cx="1304614" cy="108066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637450" y="5631964"/>
            <a:ext cx="12508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WORKSHOP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STAKEHOLDER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TERRITORIALE</a:t>
            </a:r>
          </a:p>
          <a:p>
            <a:pPr algn="ctr"/>
            <a:r>
              <a:rPr lang="en-US" sz="1400" b="1" dirty="0" smtClean="0">
                <a:solidFill>
                  <a:srgbClr val="860E13"/>
                </a:solidFill>
              </a:rPr>
              <a:t>INTERPORTO</a:t>
            </a:r>
            <a:endParaRPr lang="en-US" sz="1400" b="1" dirty="0">
              <a:solidFill>
                <a:srgbClr val="860E13"/>
              </a:solidFill>
            </a:endParaRPr>
          </a:p>
        </p:txBody>
      </p:sp>
      <p:pic>
        <p:nvPicPr>
          <p:cNvPr id="58" name="Picture 57" descr="simb lav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58" y="4881178"/>
            <a:ext cx="794123" cy="79412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7792748" y="5586076"/>
            <a:ext cx="751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+mj-lt"/>
              </a:rPr>
              <a:t>24</a:t>
            </a:r>
            <a:r>
              <a:rPr lang="fr-FR" b="1" dirty="0" smtClean="0">
                <a:latin typeface="+mj-lt"/>
              </a:rPr>
              <a:t>/05</a:t>
            </a:r>
            <a:endParaRPr lang="fr-FR" b="1" dirty="0">
              <a:latin typeface="+mj-lt"/>
            </a:endParaRPr>
          </a:p>
        </p:txBody>
      </p:sp>
      <p:cxnSp>
        <p:nvCxnSpPr>
          <p:cNvPr id="60" name="Curved Connector 59"/>
          <p:cNvCxnSpPr/>
          <p:nvPr/>
        </p:nvCxnSpPr>
        <p:spPr>
          <a:xfrm rot="10800000" flipV="1">
            <a:off x="5863292" y="5078567"/>
            <a:ext cx="931627" cy="2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6" name="Picture 33" descr="simb riunione.png"/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76" y="1567480"/>
            <a:ext cx="1327680" cy="10997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72431" y="3683381"/>
            <a:ext cx="2319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3"/>
                </a:solidFill>
              </a:rPr>
              <a:t>STAZIONE </a:t>
            </a:r>
            <a:br>
              <a:rPr lang="fr-FR" b="1" dirty="0" smtClean="0">
                <a:solidFill>
                  <a:schemeClr val="accent3"/>
                </a:solidFill>
              </a:rPr>
            </a:br>
            <a:r>
              <a:rPr lang="fr-FR" b="1" dirty="0" smtClean="0">
                <a:solidFill>
                  <a:schemeClr val="accent3"/>
                </a:solidFill>
              </a:rPr>
              <a:t>MARITTIMA</a:t>
            </a:r>
            <a:r>
              <a:rPr lang="fr-FR" dirty="0">
                <a:solidFill>
                  <a:schemeClr val="accent3"/>
                </a:solidFill>
              </a:rPr>
              <a:t/>
            </a:r>
            <a:br>
              <a:rPr lang="fr-FR" dirty="0">
                <a:solidFill>
                  <a:schemeClr val="accent3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989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341" y="1251856"/>
            <a:ext cx="8686800" cy="5461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</a:rPr>
              <a:t>23 maggio – 16:00 </a:t>
            </a: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camminata </a:t>
            </a:r>
            <a:r>
              <a:rPr lang="it-IT" dirty="0" smtClean="0"/>
              <a:t>alla </a:t>
            </a:r>
            <a:r>
              <a:rPr lang="it-IT" dirty="0"/>
              <a:t>S</a:t>
            </a:r>
            <a:r>
              <a:rPr lang="it-IT" dirty="0" smtClean="0"/>
              <a:t>tazione Marittima</a:t>
            </a: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b="1" dirty="0" smtClean="0">
                <a:solidFill>
                  <a:srgbClr val="C00000"/>
                </a:solidFill>
              </a:rPr>
              <a:t>25 maggio – 16:00 </a:t>
            </a:r>
            <a:endParaRPr lang="it-IT" dirty="0"/>
          </a:p>
          <a:p>
            <a:pPr marL="0" indent="0" algn="ctr">
              <a:buNone/>
            </a:pPr>
            <a:r>
              <a:rPr lang="it-IT" dirty="0" smtClean="0"/>
              <a:t>visita </a:t>
            </a:r>
            <a:r>
              <a:rPr lang="it-IT" dirty="0" smtClean="0"/>
              <a:t>in bus al porto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sz="3600" dirty="0" smtClean="0"/>
              <a:t>Prenotazione</a:t>
            </a:r>
          </a:p>
          <a:p>
            <a:pPr marL="0" indent="0" algn="ctr">
              <a:buNone/>
            </a:pPr>
            <a:r>
              <a:rPr lang="it-IT" sz="3600" dirty="0" smtClean="0"/>
              <a:t> </a:t>
            </a:r>
            <a:r>
              <a:rPr lang="it-IT" sz="3600" b="1" dirty="0" err="1" smtClean="0">
                <a:solidFill>
                  <a:srgbClr val="C00000"/>
                </a:solidFill>
              </a:rPr>
              <a:t>info@</a:t>
            </a:r>
            <a:r>
              <a:rPr lang="it-IT" sz="3600" b="1" dirty="0" err="1" smtClean="0">
                <a:solidFill>
                  <a:srgbClr val="C00000"/>
                </a:solidFill>
              </a:rPr>
              <a:t>dibattitoinporto.it</a:t>
            </a:r>
            <a:endParaRPr lang="it-IT" sz="36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is-IS" sz="3600" b="1" dirty="0">
                <a:solidFill>
                  <a:srgbClr val="C00000"/>
                </a:solidFill>
              </a:rPr>
              <a:t>0586-249599</a:t>
            </a:r>
            <a:endParaRPr lang="it-IT" sz="3600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 smtClean="0"/>
              <a:t>VISITE IN PORTO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55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33899"/>
            <a:ext cx="8229600" cy="422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Grazie a tutti i presenti!</a:t>
            </a:r>
          </a:p>
          <a:p>
            <a:pPr marL="0" indent="0" algn="ctr">
              <a:buNone/>
            </a:pPr>
            <a:r>
              <a:rPr lang="it-IT" dirty="0" smtClean="0"/>
              <a:t>Vi aspettiamo ai prossimi incontri.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 smtClean="0">
                <a:solidFill>
                  <a:srgbClr val="860E13"/>
                </a:solidFill>
              </a:rPr>
              <a:t>www.dibattitoinporto.it</a:t>
            </a:r>
          </a:p>
          <a:p>
            <a:pPr marL="0" indent="0" algn="ctr">
              <a:buNone/>
            </a:pPr>
            <a:r>
              <a:rPr lang="it-IT" dirty="0" err="1" smtClean="0"/>
              <a:t>Facebook</a:t>
            </a:r>
            <a:r>
              <a:rPr lang="it-IT" dirty="0" smtClean="0"/>
              <a:t>: </a:t>
            </a:r>
            <a:r>
              <a:rPr lang="it-IT" dirty="0">
                <a:solidFill>
                  <a:srgbClr val="860E13"/>
                </a:solidFill>
              </a:rPr>
              <a:t>Dibattito in Porto </a:t>
            </a:r>
            <a:r>
              <a:rPr lang="en-US" dirty="0">
                <a:solidFill>
                  <a:srgbClr val="860E13"/>
                </a:solidFill>
              </a:rPr>
              <a:t>–</a:t>
            </a:r>
            <a:r>
              <a:rPr lang="it-IT" dirty="0">
                <a:solidFill>
                  <a:srgbClr val="860E13"/>
                </a:solidFill>
              </a:rPr>
              <a:t> Livorno</a:t>
            </a:r>
          </a:p>
          <a:p>
            <a:pPr marL="0" indent="0" algn="ctr">
              <a:buNone/>
            </a:pPr>
            <a:r>
              <a:rPr lang="it-IT" dirty="0" err="1" smtClean="0"/>
              <a:t>Twitter</a:t>
            </a:r>
            <a:r>
              <a:rPr lang="it-IT" dirty="0" smtClean="0"/>
              <a:t>: </a:t>
            </a:r>
            <a:r>
              <a:rPr lang="it-IT" dirty="0">
                <a:solidFill>
                  <a:srgbClr val="860E13"/>
                </a:solidFill>
              </a:rPr>
              <a:t>@</a:t>
            </a:r>
            <a:r>
              <a:rPr lang="it-IT" dirty="0" err="1" smtClean="0">
                <a:solidFill>
                  <a:srgbClr val="860E13"/>
                </a:solidFill>
              </a:rPr>
              <a:t>dibattitoinport</a:t>
            </a:r>
            <a:endParaRPr lang="it-IT" dirty="0" smtClean="0">
              <a:solidFill>
                <a:srgbClr val="860E13"/>
              </a:solidFill>
            </a:endParaRPr>
          </a:p>
          <a:p>
            <a:pPr marL="0" indent="0" algn="ctr">
              <a:buNone/>
            </a:pPr>
            <a:endParaRPr lang="it-IT" dirty="0">
              <a:solidFill>
                <a:srgbClr val="860E13"/>
              </a:solidFill>
            </a:endParaRPr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8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it-IT" dirty="0" smtClean="0"/>
              <a:t>Introduzioni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Presentazione del progetto a Dibattito</a:t>
            </a:r>
          </a:p>
          <a:p>
            <a:pPr marL="0" indent="0">
              <a:buNone/>
            </a:pPr>
            <a:r>
              <a:rPr lang="it-IT" dirty="0" smtClean="0">
                <a:solidFill>
                  <a:srgbClr val="C00000"/>
                </a:solidFill>
              </a:rPr>
              <a:t>	Focus sulla Piattaforma Europa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it-IT" dirty="0" smtClean="0"/>
              <a:t>Lavoro ai tavoli e restituzione </a:t>
            </a:r>
          </a:p>
          <a:p>
            <a:pPr marL="514350" indent="-514350">
              <a:buAutoNum type="arabicPeriod" startAt="3"/>
            </a:pPr>
            <a:r>
              <a:rPr lang="it-IT" dirty="0" smtClean="0"/>
              <a:t>Risposte dell’APL /consulenti alle domande	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it-IT" dirty="0" smtClean="0"/>
              <a:t>Conclusioni</a:t>
            </a:r>
          </a:p>
          <a:p>
            <a:endParaRPr lang="it-IT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7</a:t>
            </a:fld>
            <a:endParaRPr lang="en-US"/>
          </a:p>
        </p:txBody>
      </p:sp>
      <p:sp>
        <p:nvSpPr>
          <p:cNvPr id="4" name="Espace réservé du texte 13"/>
          <p:cNvSpPr>
            <a:spLocks noGrp="1"/>
          </p:cNvSpPr>
          <p:nvPr>
            <p:ph type="body" sz="quarter" idx="13"/>
          </p:nvPr>
        </p:nvSpPr>
        <p:spPr>
          <a:xfrm>
            <a:off x="457199" y="409545"/>
            <a:ext cx="7233139" cy="759343"/>
          </a:xfrm>
        </p:spPr>
        <p:txBody>
          <a:bodyPr/>
          <a:lstStyle>
            <a:lvl1pPr marL="0" indent="0">
              <a:lnSpc>
                <a:spcPts val="3600"/>
              </a:lnSpc>
              <a:spcBef>
                <a:spcPts val="300"/>
              </a:spcBef>
              <a:spcAft>
                <a:spcPts val="0"/>
              </a:spcAft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1pPr>
            <a:lvl5pPr marL="1828800" indent="0">
              <a:buNone/>
              <a:defRPr lang="fr-FR" sz="4000" b="1" kern="1200" dirty="0" smtClean="0">
                <a:solidFill>
                  <a:srgbClr val="860E13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it-IT" b="0" dirty="0" smtClean="0"/>
              <a:t>ORDINE DEL GIORNO</a:t>
            </a:r>
          </a:p>
        </p:txBody>
      </p:sp>
    </p:spTree>
    <p:extLst>
      <p:ext uri="{BB962C8B-B14F-4D97-AF65-F5344CB8AC3E}">
        <p14:creationId xmlns:p14="http://schemas.microsoft.com/office/powerpoint/2010/main" val="8767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1. introduzioni</a:t>
            </a:r>
            <a:endParaRPr lang="it-IT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9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mtClean="0"/>
              <a:t>Claudio </a:t>
            </a:r>
            <a:r>
              <a:rPr lang="fr-FR" dirty="0" err="1" smtClean="0"/>
              <a:t>Vanni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6429" y="3094616"/>
            <a:ext cx="7641771" cy="1752600"/>
          </a:xfrm>
        </p:spPr>
        <p:txBody>
          <a:bodyPr/>
          <a:lstStyle/>
          <a:p>
            <a:r>
              <a:rPr lang="it-IT" b="0" dirty="0" smtClean="0"/>
              <a:t>Area Pianificazione, Autorità </a:t>
            </a:r>
            <a:r>
              <a:rPr lang="it-IT" b="0" dirty="0"/>
              <a:t>Portuale di </a:t>
            </a:r>
            <a:r>
              <a:rPr lang="it-IT" b="0" dirty="0" smtClean="0"/>
              <a:t>Livorno</a:t>
            </a:r>
            <a:endParaRPr lang="it-IT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142E3-B103-4A4A-9D8E-7A0DB8F4088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hermata 2016-04-09 alle 13.10.05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62" y="4853977"/>
            <a:ext cx="1390004" cy="1440268"/>
          </a:xfrm>
          <a:prstGeom prst="rect">
            <a:avLst/>
          </a:prstGeom>
        </p:spPr>
      </p:pic>
      <p:pic>
        <p:nvPicPr>
          <p:cNvPr id="6" name="Picture 5" descr="loghi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7367" y="3982046"/>
            <a:ext cx="870158" cy="8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3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1105</Words>
  <Application>Microsoft Macintosh PowerPoint</Application>
  <PresentationFormat>On-screen Show (4:3)</PresentationFormat>
  <Paragraphs>659</Paragraphs>
  <Slides>67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Sophie Guillain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introduzioni</vt:lpstr>
      <vt:lpstr>Claudio Vanni</vt:lpstr>
      <vt:lpstr>Giuliano Gallanti</vt:lpstr>
      <vt:lpstr>Francesca Martini</vt:lpstr>
      <vt:lpstr>Irene Nicotra</vt:lpstr>
      <vt:lpstr>Claudia Casini</vt:lpstr>
      <vt:lpstr>2. LE RISPOSTE ALLE PRIME SOLLECITAZIONI DEI PARTECIPANTI </vt:lpstr>
      <vt:lpstr>PowerPoint Presentation</vt:lpstr>
      <vt:lpstr>PowerPoint Presentation</vt:lpstr>
      <vt:lpstr>PowerPoint Presentation</vt:lpstr>
      <vt:lpstr>PowerPoint Presentation</vt:lpstr>
      <vt:lpstr>Marco Tartaglini</vt:lpstr>
      <vt:lpstr>3. PRESENTAZIONE DEL PROGETTO di Piattaforma Europa A DIBATTITO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Simonetta Migliaccio </vt:lpstr>
      <vt:lpstr>Adgiungere slides</vt:lpstr>
      <vt:lpstr>PowerPoint Presentation</vt:lpstr>
      <vt:lpstr>5. LAVORO AI TAVOLI</vt:lpstr>
      <vt:lpstr>PowerPoint Presentation</vt:lpstr>
      <vt:lpstr>PowerPoint Presentation</vt:lpstr>
      <vt:lpstr>PowerPoint Presentation</vt:lpstr>
      <vt:lpstr>6. restituzione dei tavoli</vt:lpstr>
      <vt:lpstr>PowerPoint Presentation</vt:lpstr>
      <vt:lpstr>7. Risposte dell’aPL</vt:lpstr>
      <vt:lpstr>I consulenti dell’APL</vt:lpstr>
      <vt:lpstr>8. CONCLUSIONI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Rossetti</dc:creator>
  <cp:lastModifiedBy>Irene Rossetti</cp:lastModifiedBy>
  <cp:revision>127</cp:revision>
  <dcterms:created xsi:type="dcterms:W3CDTF">2016-04-01T14:19:42Z</dcterms:created>
  <dcterms:modified xsi:type="dcterms:W3CDTF">2016-05-05T10:45:50Z</dcterms:modified>
</cp:coreProperties>
</file>