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LmjPDECIdMNst9XDMoU8tLpw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5b1ab5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8b5b1ab5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57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5b1ab5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8b5b1ab5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218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b5b1ab52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28b5b1ab5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b5b1ab52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28b5b1ab52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b5b1ab52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28b5b1ab52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b5b1ab52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28b5b1ab52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5b1ab5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8b5b1ab5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5b1ab5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8b5b1ab5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132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5b1ab5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8b5b1ab5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7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70087" t="82780" r="4829" b="3394"/>
          <a:stretch/>
        </p:blipFill>
        <p:spPr>
          <a:xfrm>
            <a:off x="4679700" y="3980050"/>
            <a:ext cx="3714600" cy="10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886" y="5565256"/>
            <a:ext cx="961325" cy="42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Immagine che contiene Carattere, testo, Elementi grafici, log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5960" y="5606976"/>
            <a:ext cx="982195" cy="3427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679693" y="3637153"/>
            <a:ext cx="30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Promosso e finanziato 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720996" y="5030463"/>
            <a:ext cx="30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 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049600" y="2893712"/>
            <a:ext cx="8974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Ottobre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ore </a:t>
            </a: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17:30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Laboratorio partecipativo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944" y="5567347"/>
            <a:ext cx="2705180" cy="52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2191999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5b1ab52e_0_82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8b5b1ab52e_0_82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dirty="0">
                <a:solidFill>
                  <a:schemeClr val="bg1"/>
                </a:solidFill>
              </a:rPr>
              <a:t> </a:t>
            </a:r>
            <a:r>
              <a:rPr lang="it-IT" sz="49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Vogliamo iniziare dalla progettazione del punto 1 o 2? 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28b5b1ab52e_0_82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b5b1ab52e_0_82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8b5b1ab52e_0_8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b5b1ab52e_0_8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b5b1ab52e_0_8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b5b1ab52e_0_8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b5b1ab52e_0_82"/>
          <p:cNvSpPr txBox="1"/>
          <p:nvPr/>
        </p:nvSpPr>
        <p:spPr>
          <a:xfrm>
            <a:off x="521568" y="1779687"/>
            <a:ext cx="11314800" cy="54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9E50E24-452D-EBAB-D278-3E252A06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27273"/>
              </p:ext>
            </p:extLst>
          </p:nvPr>
        </p:nvGraphicFramePr>
        <p:xfrm>
          <a:off x="948011" y="1779687"/>
          <a:ext cx="10715392" cy="354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48">
                  <a:extLst>
                    <a:ext uri="{9D8B030D-6E8A-4147-A177-3AD203B41FA5}">
                      <a16:colId xmlns:a16="http://schemas.microsoft.com/office/drawing/2014/main" val="19675220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4998888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8168581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582943117"/>
                    </a:ext>
                  </a:extLst>
                </a:gridCol>
              </a:tblGrid>
              <a:tr h="1022652">
                <a:tc>
                  <a:txBody>
                    <a:bodyPr/>
                    <a:lstStyle/>
                    <a:p>
                      <a:r>
                        <a:rPr lang="it-IT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Cosa e dove: Attivazione – (co)gestione- Animazione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cosa/supporti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2480158"/>
                  </a:ext>
                </a:extLst>
              </a:tr>
              <a:tr h="2524266">
                <a:tc>
                  <a:txBody>
                    <a:bodyPr/>
                    <a:lstStyle/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Letture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Attività culturali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Cinema all’aperto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Musica e band giovanili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Mostre d’arte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Sport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Attività ludiche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Orti e cura del verde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37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9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5b1ab52e_0_82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8b5b1ab52e_0_82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dirty="0">
                <a:solidFill>
                  <a:schemeClr val="bg1"/>
                </a:solidFill>
              </a:rPr>
              <a:t> </a:t>
            </a:r>
            <a:r>
              <a:rPr lang="it-IT" sz="49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Vogliamo iniziare dalla progettazione del punto 1 o 2? 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28b5b1ab52e_0_82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b5b1ab52e_0_82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8b5b1ab52e_0_8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b5b1ab52e_0_8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b5b1ab52e_0_8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b5b1ab52e_0_8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b5b1ab52e_0_82"/>
          <p:cNvSpPr txBox="1"/>
          <p:nvPr/>
        </p:nvSpPr>
        <p:spPr>
          <a:xfrm>
            <a:off x="521568" y="1779687"/>
            <a:ext cx="11314800" cy="54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9E50E24-452D-EBAB-D278-3E252A06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99603"/>
              </p:ext>
            </p:extLst>
          </p:nvPr>
        </p:nvGraphicFramePr>
        <p:xfrm>
          <a:off x="1056640" y="1779687"/>
          <a:ext cx="10606763" cy="354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19">
                  <a:extLst>
                    <a:ext uri="{9D8B030D-6E8A-4147-A177-3AD203B41FA5}">
                      <a16:colId xmlns:a16="http://schemas.microsoft.com/office/drawing/2014/main" val="19675220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4998888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8168581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582943117"/>
                    </a:ext>
                  </a:extLst>
                </a:gridCol>
              </a:tblGrid>
              <a:tr h="1022652">
                <a:tc>
                  <a:txBody>
                    <a:bodyPr/>
                    <a:lstStyle/>
                    <a:p>
                      <a:r>
                        <a:rPr lang="it-IT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Come gestire queste attività e questa co-progettazione con l’ente locale? </a:t>
                      </a:r>
                      <a:endParaRPr lang="it-IT" sz="14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2480158"/>
                  </a:ext>
                </a:extLst>
              </a:tr>
              <a:tr h="2524266">
                <a:tc>
                  <a:txBody>
                    <a:bodyPr/>
                    <a:lstStyle/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Raccogliamo indicazioni, ma ci lavoriamo in un apposito incontro successivo con i due gruppi riuniti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37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03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6683429" y="1111966"/>
            <a:ext cx="2361063" cy="6155141"/>
          </a:xfrm>
          <a:custGeom>
            <a:avLst/>
            <a:gdLst/>
            <a:ahLst/>
            <a:cxnLst/>
            <a:rect l="l" t="t" r="r" b="b"/>
            <a:pathLst>
              <a:path w="2361063" h="6155141" extrusionOk="0">
                <a:moveTo>
                  <a:pt x="1897039" y="0"/>
                </a:moveTo>
                <a:lnTo>
                  <a:pt x="1419367" y="409433"/>
                </a:lnTo>
                <a:lnTo>
                  <a:pt x="1405720" y="1542197"/>
                </a:lnTo>
                <a:lnTo>
                  <a:pt x="423081" y="1596788"/>
                </a:lnTo>
                <a:lnTo>
                  <a:pt x="95535" y="2156346"/>
                </a:lnTo>
                <a:lnTo>
                  <a:pt x="559559" y="3603009"/>
                </a:lnTo>
                <a:lnTo>
                  <a:pt x="218365" y="3657600"/>
                </a:lnTo>
                <a:lnTo>
                  <a:pt x="0" y="3957851"/>
                </a:lnTo>
                <a:lnTo>
                  <a:pt x="54591" y="4353636"/>
                </a:lnTo>
                <a:lnTo>
                  <a:pt x="900753" y="6155141"/>
                </a:lnTo>
                <a:lnTo>
                  <a:pt x="2361063" y="6100549"/>
                </a:lnTo>
                <a:lnTo>
                  <a:pt x="2197290" y="163773"/>
                </a:lnTo>
                <a:lnTo>
                  <a:pt x="18970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70087" t="82780" r="4829" b="3394"/>
          <a:stretch/>
        </p:blipFill>
        <p:spPr>
          <a:xfrm>
            <a:off x="3785428" y="3980141"/>
            <a:ext cx="3714609" cy="102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061" y="5565256"/>
            <a:ext cx="961325" cy="42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5960" y="5606976"/>
            <a:ext cx="982195" cy="34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3984855" y="3637128"/>
            <a:ext cx="30980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Promosso e finanziato 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984855" y="5069737"/>
            <a:ext cx="30980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 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788637" y="2108180"/>
            <a:ext cx="78384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 TUTTE/I</a:t>
            </a:r>
            <a:br>
              <a:rPr lang="it-IT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BUON LAVORO!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944" y="5567347"/>
            <a:ext cx="2705180" cy="52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 descr="Immagine che contiene testo, Carattere, logo, Elementi grafici&#10;&#10;Descrizione generata automaticamente"/>
          <p:cNvSpPr/>
          <p:nvPr/>
        </p:nvSpPr>
        <p:spPr>
          <a:xfrm>
            <a:off x="0" y="0"/>
            <a:ext cx="12192000" cy="20870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0" y="0"/>
            <a:ext cx="12192000" cy="1596325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75" y="-778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800" b="1" dirty="0">
                <a:solidFill>
                  <a:srgbClr val="F7CAAC"/>
                </a:solidFill>
              </a:rPr>
              <a:t> </a:t>
            </a:r>
            <a:br>
              <a:rPr lang="it-IT" sz="4800" b="1" dirty="0">
                <a:solidFill>
                  <a:srgbClr val="F7CAAC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Gli obiettivi comuni emersi nei precedenti incontri (raggruppati per aree di obiettivi dell’Agenda 2030)</a:t>
            </a:r>
            <a:endParaRPr sz="4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7CAAC"/>
              </a:buClr>
              <a:buSzPct val="100000"/>
              <a:buFont typeface="Calibri"/>
              <a:buNone/>
            </a:pP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9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334" cy="24356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9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9" b="3394"/>
          <a:stretch/>
        </p:blipFill>
        <p:spPr>
          <a:xfrm>
            <a:off x="4239701" y="5787921"/>
            <a:ext cx="3714609" cy="102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7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521568" y="1779687"/>
            <a:ext cx="11314800" cy="656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300" b="1" dirty="0">
                <a:solidFill>
                  <a:schemeClr val="dk1"/>
                </a:solidFill>
              </a:rPr>
              <a:t>Ambiente</a:t>
            </a:r>
            <a:r>
              <a:rPr lang="it-IT" sz="2300" dirty="0">
                <a:solidFill>
                  <a:schemeClr val="dk1"/>
                </a:solidFill>
              </a:rPr>
              <a:t> Gli obiettivi: qualità dell’aria, delle acque e loro assorbimento, del suolo e territorio inteso anche come paesaggio, biodiversità, valutazione “soggettiva” della qualità e ambiente naturale, comportamenti virtuosi e rispettosi dell’ambiente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b="1" dirty="0">
                <a:solidFill>
                  <a:schemeClr val="dk1"/>
                </a:solidFill>
              </a:rPr>
              <a:t>Sostenibilità </a:t>
            </a:r>
            <a:r>
              <a:rPr lang="it-IT" sz="2400" dirty="0">
                <a:solidFill>
                  <a:schemeClr val="dk1"/>
                </a:solidFill>
              </a:rPr>
              <a:t>Gli obiettivi: minor uso del cemento e maggiore di materiali ecocompatibili, quindi di tecnologie ed energie sostenibili e di contrasto ai cambiamenti climatici con aumento del verde pubblico e nuove piantumazioni, aumentando la consapevolezza (dei problemi ambientali e delle vie per la sostenibilità) nei cittadini di ogni età.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b5b1ab52e_0_3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g28b5b1ab52e_0_3"/>
          <p:cNvSpPr txBox="1">
            <a:spLocks noGrp="1"/>
          </p:cNvSpPr>
          <p:nvPr>
            <p:ph type="title"/>
          </p:nvPr>
        </p:nvSpPr>
        <p:spPr>
          <a:xfrm>
            <a:off x="75" y="-778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800" b="1" dirty="0">
                <a:solidFill>
                  <a:srgbClr val="F7CAAC"/>
                </a:solidFill>
              </a:rPr>
              <a:t> </a:t>
            </a:r>
            <a:r>
              <a:rPr lang="it-IT" sz="4800" b="1" dirty="0">
                <a:solidFill>
                  <a:schemeClr val="bg1"/>
                </a:solidFill>
              </a:rPr>
              <a:t>Gli obiettivi comuni emersi nei precedenti incontri (raggruppati per aree di obiettivi dell’Agenda 2030)</a:t>
            </a: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g28b5b1ab52e_0_3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8b5b1ab52e_0_3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8b5b1ab52e_0_3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8b5b1ab52e_0_3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8b5b1ab52e_0_3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8b5b1ab52e_0_3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8b5b1ab52e_0_3"/>
          <p:cNvSpPr txBox="1"/>
          <p:nvPr/>
        </p:nvSpPr>
        <p:spPr>
          <a:xfrm>
            <a:off x="521568" y="1779687"/>
            <a:ext cx="11314800" cy="615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>
                <a:solidFill>
                  <a:schemeClr val="dk1"/>
                </a:solidFill>
              </a:rPr>
              <a:t>Partecipazione ed Inclusione</a:t>
            </a:r>
            <a:r>
              <a:rPr lang="it-IT" sz="2000" dirty="0">
                <a:solidFill>
                  <a:schemeClr val="dk1"/>
                </a:solidFill>
              </a:rPr>
              <a:t> Gli obiettivi: inclusione delle diversità, accessibilità a persone con mobilità ridotta ed altre disabilità, creazione di spazi di incontro e socializzazione che favoriscano innovazione, creatività e partecipazione ed inclusione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>
                <a:solidFill>
                  <a:schemeClr val="dk1"/>
                </a:solidFill>
              </a:rPr>
              <a:t>Istruzione, formazione, cultura.</a:t>
            </a:r>
            <a:r>
              <a:rPr lang="it-IT" sz="2000" dirty="0">
                <a:solidFill>
                  <a:schemeClr val="dk1"/>
                </a:solidFill>
              </a:rPr>
              <a:t> Gli obiettivi: educazione e sviluppo di competenze civiche per la gestione dei beni comuni, (rivolgendosi a scuole e giovani ma anche cittadini singoli o associati di ogni età) valorizzazione del patrimonio storico-culturale locale, migliorando anche l’attrattività turistica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b5b1ab52e_0_29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g28b5b1ab52e_0_29"/>
          <p:cNvSpPr txBox="1">
            <a:spLocks noGrp="1"/>
          </p:cNvSpPr>
          <p:nvPr>
            <p:ph type="title"/>
          </p:nvPr>
        </p:nvSpPr>
        <p:spPr>
          <a:xfrm>
            <a:off x="0" y="-77825"/>
            <a:ext cx="12192075" cy="16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800" b="1" dirty="0">
                <a:solidFill>
                  <a:schemeClr val="bg1"/>
                </a:solidFill>
              </a:rPr>
              <a:t>Gli obiettivi comuni emersi nei precedenti incontri (raggruppati per aree di obiettivi dell’Agenda 2030)</a:t>
            </a: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g28b5b1ab52e_0_29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8b5b1ab52e_0_29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8b5b1ab52e_0_29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8b5b1ab52e_0_29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8b5b1ab52e_0_29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8b5b1ab52e_0_29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b5b1ab52e_0_29"/>
          <p:cNvSpPr txBox="1"/>
          <p:nvPr/>
        </p:nvSpPr>
        <p:spPr>
          <a:xfrm>
            <a:off x="521568" y="1779687"/>
            <a:ext cx="11314800" cy="64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>
                <a:solidFill>
                  <a:schemeClr val="dk1"/>
                </a:solidFill>
              </a:rPr>
              <a:t>Salute e benessere</a:t>
            </a:r>
            <a:r>
              <a:rPr lang="it-IT" sz="2000" dirty="0">
                <a:solidFill>
                  <a:schemeClr val="dk1"/>
                </a:solidFill>
              </a:rPr>
              <a:t> Gli obiettivi: offrire spazi e attività di socializzazione e culturali aperti a tutti gratuitamente o prezzi ridotti che contrastino la povertà, con attività di sport, giochi, musica, arte, cinema, letture, ma anche riciclo…e spazi benessere 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it-IT" sz="2000" b="1" dirty="0">
                <a:solidFill>
                  <a:schemeClr val="dk1"/>
                </a:solidFill>
              </a:rPr>
              <a:t>Sicurezza</a:t>
            </a:r>
            <a:r>
              <a:rPr lang="it-IT" sz="2000" dirty="0">
                <a:solidFill>
                  <a:schemeClr val="dk1"/>
                </a:solidFill>
              </a:rPr>
              <a:t> Gli obiettivi: migliorare il degrado ambientale e sociale delle aree non “curate” dove si possa vivere meglio tutti, diventandone “custodi” diffusi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b5b1ab52e_0_55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28b5b1ab52e_0_55"/>
          <p:cNvSpPr txBox="1">
            <a:spLocks noGrp="1"/>
          </p:cNvSpPr>
          <p:nvPr>
            <p:ph type="title"/>
          </p:nvPr>
        </p:nvSpPr>
        <p:spPr>
          <a:xfrm>
            <a:off x="121920" y="-77825"/>
            <a:ext cx="12070155" cy="151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800" b="1" dirty="0">
                <a:solidFill>
                  <a:srgbClr val="F7CAAC"/>
                </a:solidFill>
              </a:rPr>
              <a:t> </a:t>
            </a:r>
            <a:endParaRPr sz="4800" b="1" dirty="0">
              <a:solidFill>
                <a:srgbClr val="F7CAA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800" b="1" dirty="0">
                <a:solidFill>
                  <a:schemeClr val="bg1"/>
                </a:solidFill>
              </a:rPr>
              <a:t>Gli obiettivi comuni emersi nei precedenti incontri (raggruppati per aree di obiettivi dell’Agenda 2030)</a:t>
            </a: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g28b5b1ab52e_0_55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8b5b1ab52e_0_55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28b5b1ab52e_0_55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8b5b1ab52e_0_55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8b5b1ab52e_0_55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8b5b1ab52e_0_55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b5b1ab52e_0_55"/>
          <p:cNvSpPr txBox="1"/>
          <p:nvPr/>
        </p:nvSpPr>
        <p:spPr>
          <a:xfrm>
            <a:off x="521568" y="1779687"/>
            <a:ext cx="11314800" cy="654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>
                <a:solidFill>
                  <a:schemeClr val="dk1"/>
                </a:solidFill>
              </a:rPr>
              <a:t>Politica ed istituzioni</a:t>
            </a:r>
            <a:r>
              <a:rPr lang="it-IT" sz="2000" dirty="0">
                <a:solidFill>
                  <a:schemeClr val="dk1"/>
                </a:solidFill>
              </a:rPr>
              <a:t> Gli obiettivi: condividere, più fiducia e coesione sociale, più partecipazione civica allargando la visione/partecipazione dell’ex-mediterraneo a tutta la città, riqualificando altri edifici e le connessioni con altre aree di Marina nel rispetto dell’ambiente ma anche con la ricerca di spazi di socializzazione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b5b1ab52e_0_69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g28b5b1ab52e_0_69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745"/>
              <a:buFont typeface="Arial"/>
              <a:buNone/>
            </a:pPr>
            <a:r>
              <a:rPr lang="it-IT" sz="3577" b="1" dirty="0">
                <a:solidFill>
                  <a:srgbClr val="F7CAAC"/>
                </a:solidFill>
              </a:rPr>
              <a:t> </a:t>
            </a:r>
            <a:r>
              <a:rPr lang="it-IT" sz="3577" b="1" dirty="0">
                <a:solidFill>
                  <a:schemeClr val="bg1"/>
                </a:solidFill>
              </a:rPr>
              <a:t>Lavoriamo adesso in due direzioni per riempire ulteriormente di contenuti il nostro percorso partecipativo:</a:t>
            </a:r>
            <a:endParaRPr sz="377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7CAAC"/>
              </a:buClr>
              <a:buSzPct val="100000"/>
              <a:buFont typeface="Calibri"/>
              <a:buNone/>
            </a:pP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0" name="Google Shape;150;g28b5b1ab52e_0_69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b5b1ab52e_0_69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8b5b1ab52e_0_69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8b5b1ab52e_0_69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8b5b1ab52e_0_69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8b5b1ab52e_0_69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8b5b1ab52e_0_69"/>
          <p:cNvSpPr txBox="1"/>
          <p:nvPr/>
        </p:nvSpPr>
        <p:spPr>
          <a:xfrm>
            <a:off x="521568" y="1779687"/>
            <a:ext cx="11314800" cy="764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 b="1" dirty="0">
                <a:solidFill>
                  <a:schemeClr val="dk1"/>
                </a:solidFill>
              </a:rPr>
              <a:t>1)</a:t>
            </a:r>
            <a:r>
              <a:rPr lang="it-IT" sz="1200" dirty="0">
                <a:solidFill>
                  <a:schemeClr val="dk1"/>
                </a:solidFill>
              </a:rPr>
              <a:t>   </a:t>
            </a:r>
            <a:r>
              <a:rPr lang="it-IT" sz="2100" dirty="0">
                <a:solidFill>
                  <a:schemeClr val="dk1"/>
                </a:solidFill>
              </a:rPr>
              <a:t>per la</a:t>
            </a:r>
            <a:r>
              <a:rPr lang="it-IT" sz="2100" b="1" dirty="0">
                <a:solidFill>
                  <a:schemeClr val="dk1"/>
                </a:solidFill>
              </a:rPr>
              <a:t> </a:t>
            </a:r>
            <a:r>
              <a:rPr lang="it-IT" sz="2100" b="1" dirty="0">
                <a:solidFill>
                  <a:srgbClr val="FF0000"/>
                </a:solidFill>
              </a:rPr>
              <a:t>progettazione della rigenerazione di una frazione dell’area dell’ex-mediterraneo di breve periodo (max 2 anni)</a:t>
            </a:r>
            <a:r>
              <a:rPr lang="it-IT" sz="2100" b="1" dirty="0">
                <a:solidFill>
                  <a:schemeClr val="dk1"/>
                </a:solidFill>
              </a:rPr>
              <a:t> </a:t>
            </a:r>
            <a:r>
              <a:rPr lang="it-IT" sz="2100" dirty="0">
                <a:solidFill>
                  <a:schemeClr val="dk1"/>
                </a:solidFill>
              </a:rPr>
              <a:t>con</a:t>
            </a:r>
            <a:r>
              <a:rPr lang="it-IT" sz="2100" b="1" dirty="0">
                <a:solidFill>
                  <a:schemeClr val="dk1"/>
                </a:solidFill>
              </a:rPr>
              <a:t> </a:t>
            </a:r>
            <a:r>
              <a:rPr lang="it-IT" sz="2100" dirty="0">
                <a:solidFill>
                  <a:schemeClr val="dk1"/>
                </a:solidFill>
              </a:rPr>
              <a:t>anche soluzioni temporanee e sperimentali (di cd urbanistica tattica) possibilmente compatibili con quelle di lungo periodo (altro gruppo di lavoro) e</a:t>
            </a:r>
            <a:endParaRPr sz="21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 b="1" dirty="0">
                <a:solidFill>
                  <a:schemeClr val="dk1"/>
                </a:solidFill>
              </a:rPr>
              <a:t>2)</a:t>
            </a:r>
            <a:r>
              <a:rPr lang="it-IT" sz="1200" dirty="0">
                <a:solidFill>
                  <a:schemeClr val="dk1"/>
                </a:solidFill>
              </a:rPr>
              <a:t>   </a:t>
            </a:r>
            <a:r>
              <a:rPr lang="it-IT" sz="2100" b="1" dirty="0">
                <a:solidFill>
                  <a:srgbClr val="FF0000"/>
                </a:solidFill>
              </a:rPr>
              <a:t>per l’</a:t>
            </a:r>
            <a:r>
              <a:rPr lang="it-IT" sz="2100" b="1" dirty="0" err="1">
                <a:solidFill>
                  <a:srgbClr val="FF0000"/>
                </a:solidFill>
              </a:rPr>
              <a:t>attiv</a:t>
            </a:r>
            <a:r>
              <a:rPr lang="it-IT" sz="2100" b="1" dirty="0">
                <a:solidFill>
                  <a:srgbClr val="FF0000"/>
                </a:solidFill>
              </a:rPr>
              <a:t>-azione, (co) gestione e animazione dell’area e di breve periodo</a:t>
            </a:r>
            <a:endParaRPr sz="21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5b1ab52e_0_82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8b5b1ab52e_0_82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dirty="0">
                <a:solidFill>
                  <a:schemeClr val="bg1"/>
                </a:solidFill>
              </a:rPr>
              <a:t> </a:t>
            </a:r>
            <a:r>
              <a:rPr lang="it-IT" sz="49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Vogliamo iniziare dalla progettazione del punto 1 o 2? 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28b5b1ab52e_0_82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b5b1ab52e_0_82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8b5b1ab52e_0_8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b5b1ab52e_0_8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b5b1ab52e_0_8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b5b1ab52e_0_8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b5b1ab52e_0_82"/>
          <p:cNvSpPr txBox="1"/>
          <p:nvPr/>
        </p:nvSpPr>
        <p:spPr>
          <a:xfrm>
            <a:off x="521568" y="1779687"/>
            <a:ext cx="11314800" cy="54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9E50E24-452D-EBAB-D278-3E252A06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58371"/>
              </p:ext>
            </p:extLst>
          </p:nvPr>
        </p:nvGraphicFramePr>
        <p:xfrm>
          <a:off x="948011" y="1779687"/>
          <a:ext cx="10715392" cy="36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48">
                  <a:extLst>
                    <a:ext uri="{9D8B030D-6E8A-4147-A177-3AD203B41FA5}">
                      <a16:colId xmlns:a16="http://schemas.microsoft.com/office/drawing/2014/main" val="19675220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4998888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8168581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582943117"/>
                    </a:ext>
                  </a:extLst>
                </a:gridCol>
              </a:tblGrid>
              <a:tr h="1022652">
                <a:tc>
                  <a:txBody>
                    <a:bodyPr/>
                    <a:lstStyle/>
                    <a:p>
                      <a:r>
                        <a:rPr lang="it-IT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Cosa progettare e dove sulla nostra mappa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entro 6 mesi, 12, 18, 24 (post </a:t>
                      </a:r>
                      <a:r>
                        <a:rPr lang="it-IT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diversi colori)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coinvolgere,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fa e chi firma il patto (anche scuole)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cosa/</a:t>
                      </a: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supporti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Comune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2480158"/>
                  </a:ext>
                </a:extLst>
              </a:tr>
              <a:tr h="2524266">
                <a:tc>
                  <a:txBody>
                    <a:bodyPr/>
                    <a:lstStyle/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Recupero area giardino (sulla base delle indicazioni già emerse):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 l’area verde e orti, selezionare le specie vegetali (arbusti, manti erbosi?) e dove progettare la loro collocazione all’interno dell’area (in fioriere o a terra?)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impianto di irrigazione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arredi/attrezzature/materiali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37565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5b1ab52e_0_82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8b5b1ab52e_0_82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dirty="0">
                <a:solidFill>
                  <a:schemeClr val="bg1"/>
                </a:solidFill>
              </a:rPr>
              <a:t> </a:t>
            </a:r>
            <a:r>
              <a:rPr lang="it-IT" sz="49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Vogliamo iniziare dalla progettazione del punto 1 o 2? 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28b5b1ab52e_0_82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b5b1ab52e_0_82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8b5b1ab52e_0_8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b5b1ab52e_0_8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b5b1ab52e_0_8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b5b1ab52e_0_8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b5b1ab52e_0_82"/>
          <p:cNvSpPr txBox="1"/>
          <p:nvPr/>
        </p:nvSpPr>
        <p:spPr>
          <a:xfrm>
            <a:off x="521568" y="1779687"/>
            <a:ext cx="11314800" cy="54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9E50E24-452D-EBAB-D278-3E252A06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37315"/>
              </p:ext>
            </p:extLst>
          </p:nvPr>
        </p:nvGraphicFramePr>
        <p:xfrm>
          <a:off x="948011" y="1779687"/>
          <a:ext cx="10715392" cy="354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48">
                  <a:extLst>
                    <a:ext uri="{9D8B030D-6E8A-4147-A177-3AD203B41FA5}">
                      <a16:colId xmlns:a16="http://schemas.microsoft.com/office/drawing/2014/main" val="19675220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4998888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8168581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582943117"/>
                    </a:ext>
                  </a:extLst>
                </a:gridCol>
              </a:tblGrid>
              <a:tr h="1022652">
                <a:tc>
                  <a:txBody>
                    <a:bodyPr/>
                    <a:lstStyle/>
                    <a:p>
                      <a:r>
                        <a:rPr lang="it-IT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Cosa progettare e dove sulla nostra mappa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entro 6 mesi, 12, 18, 24 (post </a:t>
                      </a:r>
                      <a:r>
                        <a:rPr lang="it-IT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diversi colori)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coinvolgere,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fa e chi firma il patto (anche scuole)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cosa/</a:t>
                      </a: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supporti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Comune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2480158"/>
                  </a:ext>
                </a:extLst>
              </a:tr>
              <a:tr h="2524266">
                <a:tc>
                  <a:txBody>
                    <a:bodyPr/>
                    <a:lstStyle/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Recupero area giardino (sulla base delle indicazioni già emerse):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area disegnata di colori diversi/area giochi e alcuni “servizi”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illuminazione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bagni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chiosco (o food </a:t>
                      </a:r>
                      <a:r>
                        <a:rPr lang="it-IT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trak</a:t>
                      </a:r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?)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37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4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5b1ab52e_0_82"/>
          <p:cNvSpPr/>
          <p:nvPr/>
        </p:nvSpPr>
        <p:spPr>
          <a:xfrm>
            <a:off x="0" y="0"/>
            <a:ext cx="12192000" cy="1596300"/>
          </a:xfrm>
          <a:prstGeom prst="rect">
            <a:avLst/>
          </a:prstGeom>
          <a:solidFill>
            <a:srgbClr val="338C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6B4E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8b5b1ab52e_0_82"/>
          <p:cNvSpPr txBox="1">
            <a:spLocks noGrp="1"/>
          </p:cNvSpPr>
          <p:nvPr>
            <p:ph type="title"/>
          </p:nvPr>
        </p:nvSpPr>
        <p:spPr>
          <a:xfrm>
            <a:off x="82975" y="187625"/>
            <a:ext cx="121920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dirty="0">
                <a:solidFill>
                  <a:schemeClr val="bg1"/>
                </a:solidFill>
              </a:rPr>
              <a:t> </a:t>
            </a:r>
            <a:r>
              <a:rPr lang="it-IT" sz="49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Vogliamo iniziare dalla progettazione del punto 1 o 2? 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800" b="1" dirty="0">
                <a:solidFill>
                  <a:srgbClr val="F7CAAC"/>
                </a:solidFill>
              </a:rPr>
            </a:b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28b5b1ab52e_0_82" descr="Immagine che contiene Elementi grafici, grafica, aqua, design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22371"/>
            <a:ext cx="6401400" cy="2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b5b1ab52e_0_82"/>
          <p:cNvSpPr/>
          <p:nvPr/>
        </p:nvSpPr>
        <p:spPr>
          <a:xfrm>
            <a:off x="3850135" y="4832177"/>
            <a:ext cx="2583399" cy="1249842"/>
          </a:xfrm>
          <a:custGeom>
            <a:avLst/>
            <a:gdLst/>
            <a:ahLst/>
            <a:cxnLst/>
            <a:rect l="l" t="t" r="r" b="b"/>
            <a:pathLst>
              <a:path w="2583399" h="1249842" extrusionOk="0">
                <a:moveTo>
                  <a:pt x="78258" y="161415"/>
                </a:moveTo>
                <a:lnTo>
                  <a:pt x="117857" y="176844"/>
                </a:lnTo>
                <a:lnTo>
                  <a:pt x="67523" y="419332"/>
                </a:lnTo>
                <a:cubicBezTo>
                  <a:pt x="68188" y="460876"/>
                  <a:pt x="68852" y="502421"/>
                  <a:pt x="69517" y="543965"/>
                </a:cubicBezTo>
                <a:lnTo>
                  <a:pt x="0" y="712155"/>
                </a:lnTo>
                <a:lnTo>
                  <a:pt x="1065813" y="771670"/>
                </a:lnTo>
                <a:lnTo>
                  <a:pt x="1149703" y="1249842"/>
                </a:lnTo>
                <a:lnTo>
                  <a:pt x="2578207" y="660383"/>
                </a:lnTo>
                <a:cubicBezTo>
                  <a:pt x="2579938" y="440255"/>
                  <a:pt x="2581668" y="220128"/>
                  <a:pt x="2583399" y="0"/>
                </a:cubicBezTo>
                <a:lnTo>
                  <a:pt x="166725" y="4312"/>
                </a:lnTo>
                <a:lnTo>
                  <a:pt x="78258" y="161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8b5b1ab52e_0_82" descr="Immagine che contiene testo, schermata, grafica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0087" t="82780" r="4828" b="3392"/>
          <a:stretch/>
        </p:blipFill>
        <p:spPr>
          <a:xfrm>
            <a:off x="4239701" y="5787921"/>
            <a:ext cx="3714606" cy="10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b5b1ab52e_0_82" descr="Immagine che contiene Elementi grafici, Carattere, logo, clipa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9103" y="6214764"/>
            <a:ext cx="937497" cy="4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b5b1ab52e_0_8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072" y="6293581"/>
            <a:ext cx="982195" cy="3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b5b1ab52e_0_82" descr="Immagine che contiene Carattere, testo, bian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494" y="6256719"/>
            <a:ext cx="1967506" cy="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b5b1ab52e_0_82"/>
          <p:cNvSpPr txBox="1"/>
          <p:nvPr/>
        </p:nvSpPr>
        <p:spPr>
          <a:xfrm>
            <a:off x="521568" y="1779687"/>
            <a:ext cx="11314800" cy="54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9E50E24-452D-EBAB-D278-3E252A06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57680"/>
              </p:ext>
            </p:extLst>
          </p:nvPr>
        </p:nvGraphicFramePr>
        <p:xfrm>
          <a:off x="948011" y="1779687"/>
          <a:ext cx="10715392" cy="431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48">
                  <a:extLst>
                    <a:ext uri="{9D8B030D-6E8A-4147-A177-3AD203B41FA5}">
                      <a16:colId xmlns:a16="http://schemas.microsoft.com/office/drawing/2014/main" val="19675220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4998888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1381685813"/>
                    </a:ext>
                  </a:extLst>
                </a:gridCol>
                <a:gridCol w="2678848">
                  <a:extLst>
                    <a:ext uri="{9D8B030D-6E8A-4147-A177-3AD203B41FA5}">
                      <a16:colId xmlns:a16="http://schemas.microsoft.com/office/drawing/2014/main" val="582943117"/>
                    </a:ext>
                  </a:extLst>
                </a:gridCol>
              </a:tblGrid>
              <a:tr h="1022652">
                <a:tc>
                  <a:txBody>
                    <a:bodyPr/>
                    <a:lstStyle/>
                    <a:p>
                      <a:r>
                        <a:rPr lang="it-IT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Cosa progettare e dove sulla nostra mappa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entro 6 mesi, 12, 18, 24 (post </a:t>
                      </a:r>
                      <a:r>
                        <a:rPr lang="it-IT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diversi colori)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coinvolgere,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fa e chi firma il patto (anche scuole)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cosa/</a:t>
                      </a: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supporti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Comune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2480158"/>
                  </a:ext>
                </a:extLst>
              </a:tr>
              <a:tr h="2524266">
                <a:tc>
                  <a:txBody>
                    <a:bodyPr/>
                    <a:lstStyle/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Recupero area giardino (sulla base delle indicazioni già emerse):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Sala o spazio aperto per le attività (gazebo?)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Dimensioni e quali materiali e attrezzature/arredi necessari (sedie, </a:t>
                      </a:r>
                      <a:r>
                        <a:rPr lang="it-IT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ecc</a:t>
                      </a:r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</a:p>
                    <a:p>
                      <a:pPr lvl="0"/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Opportuna un’analisi tecnica preliminare delle necessità/vincoli e potenzialità del  sito?</a:t>
                      </a:r>
                    </a:p>
                    <a:p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Monitoraggio-civico e/o condiviso dello svolgimento dei lavori?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37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5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Widescreen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Tema di Office</vt:lpstr>
      <vt:lpstr>Presentazione standard di PowerPoint</vt:lpstr>
      <vt:lpstr>  Gli obiettivi comuni emersi nei precedenti incontri (raggruppati per aree di obiettivi dell’Agenda 2030)  </vt:lpstr>
      <vt:lpstr> Gli obiettivi comuni emersi nei precedenti incontri (raggruppati per aree di obiettivi dell’Agenda 2030) </vt:lpstr>
      <vt:lpstr>Gli obiettivi comuni emersi nei precedenti incontri (raggruppati per aree di obiettivi dell’Agenda 2030)</vt:lpstr>
      <vt:lpstr>  Gli obiettivi comuni emersi nei precedenti incontri (raggruppati per aree di obiettivi dell’Agenda 2030) </vt:lpstr>
      <vt:lpstr> Lavoriamo adesso in due direzioni per riempire ulteriormente di contenuti il nostro percorso partecipativo:  </vt:lpstr>
      <vt:lpstr> Vogliamo iniziare dalla progettazione del punto 1 o 2?   </vt:lpstr>
      <vt:lpstr> Vogliamo iniziare dalla progettazione del punto 1 o 2?   </vt:lpstr>
      <vt:lpstr> Vogliamo iniziare dalla progettazione del punto 1 o 2?   </vt:lpstr>
      <vt:lpstr> Vogliamo iniziare dalla progettazione del punto 1 o 2?   </vt:lpstr>
      <vt:lpstr> Vogliamo iniziare dalla progettazione del punto 1 o 2? 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CASINI</dc:creator>
  <cp:lastModifiedBy>Tania Mattei</cp:lastModifiedBy>
  <cp:revision>1</cp:revision>
  <dcterms:created xsi:type="dcterms:W3CDTF">2023-05-10T06:42:10Z</dcterms:created>
  <dcterms:modified xsi:type="dcterms:W3CDTF">2023-10-11T08:01:10Z</dcterms:modified>
</cp:coreProperties>
</file>